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8" r:id="rId2"/>
    <p:sldId id="259" r:id="rId3"/>
    <p:sldId id="272" r:id="rId4"/>
    <p:sldId id="273" r:id="rId5"/>
    <p:sldId id="260" r:id="rId6"/>
    <p:sldId id="263" r:id="rId7"/>
    <p:sldId id="264" r:id="rId8"/>
    <p:sldId id="265" r:id="rId9"/>
    <p:sldId id="266" r:id="rId10"/>
    <p:sldId id="267" r:id="rId11"/>
    <p:sldId id="292" r:id="rId12"/>
    <p:sldId id="261" r:id="rId13"/>
    <p:sldId id="268" r:id="rId14"/>
    <p:sldId id="262" r:id="rId15"/>
    <p:sldId id="269" r:id="rId16"/>
    <p:sldId id="270" r:id="rId17"/>
    <p:sldId id="293" r:id="rId18"/>
    <p:sldId id="271" r:id="rId19"/>
    <p:sldId id="29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0" r:id="rId34"/>
    <p:sldId id="289" r:id="rId35"/>
    <p:sldId id="288" r:id="rId36"/>
    <p:sldId id="291" r:id="rId3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FED724-7EAB-49AA-8166-EA86AA24155A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2024-07-13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n-US" altLang="ko-KR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1A01E71-53EF-4E12-85BA-9336CFA2A0EB}" type="datetime1">
              <a:rPr lang="ko-KR" altLang="en-US" smtClean="0"/>
              <a:pPr/>
              <a:t>2024-07-13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ED491D0-8E1B-49C7-849B-A28568D94497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7615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1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302553F-66A9-482B-8240-938A71E1ACC0}" type="datetime1">
              <a:rPr lang="ko-KR" altLang="en-US" smtClean="0"/>
              <a:pPr/>
              <a:t>2024-07-13</a:t>
            </a:fld>
            <a:endParaRPr lang="ko-KR" altLang="en-US" dirty="0"/>
          </a:p>
        </p:txBody>
      </p: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CD700F-C02A-478C-8748-561E856597B6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4ADEB7D-C4FA-42C3-B4FA-F71DFE56B3B9}" type="datetime1">
              <a:rPr lang="ko-KR" altLang="en-US" smtClean="0"/>
              <a:pPr/>
              <a:t>2024-07-13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05A544-3981-4A86-BD9C-05CF04EBAA17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F6FF322-F0A7-4311-83C0-27788F51AA6C}" type="datetime1">
              <a:rPr lang="ko-KR" altLang="en-US" smtClean="0"/>
              <a:pPr/>
              <a:t>2024-07-13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33F9A9-EFAB-4F35-9C90-5766FFC07096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D6BB1F-1BF3-4D7E-983B-001FC0CF6758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413C6-2020-455E-884B-ACBD3B5644B6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98925-BA3E-45DD-A43F-144AA7E01E4E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C1B71-93A0-44A5-851C-82A05048C19C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CB50F2-BCB1-4BB6-B58F-FBB2E744F387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  <a:p>
            <a:pPr lvl="5" rtl="0"/>
            <a:r>
              <a:rPr lang="ko-KR" altLang="en-US" noProof="0" dirty="0"/>
              <a:t>여섯째 수준</a:t>
            </a:r>
          </a:p>
          <a:p>
            <a:pPr lvl="6" rtl="0"/>
            <a:r>
              <a:rPr lang="ko-KR" altLang="en-US" noProof="0" dirty="0"/>
              <a:t>일곱째 수준</a:t>
            </a:r>
          </a:p>
          <a:p>
            <a:pPr lvl="7" rtl="0"/>
            <a:r>
              <a:rPr lang="ko-KR" altLang="en-US" noProof="0" dirty="0"/>
              <a:t>여덟째 수준</a:t>
            </a:r>
          </a:p>
          <a:p>
            <a:pPr lvl="8" rtl="0"/>
            <a:r>
              <a:rPr lang="ko-KR" altLang="en-US" noProof="0" dirty="0"/>
              <a:t>아홉째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8EB83EC-3A4C-4316-AC9B-062DC315BD88}" type="datetime1">
              <a:rPr lang="ko-KR" altLang="en-US" noProof="0" smtClean="0"/>
              <a:t>2024-07-13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6pPr>
      <a:lvl7pPr marL="29718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7pPr>
      <a:lvl8pPr marL="34290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8pPr>
      <a:lvl9pPr marL="38862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skBM0yn0hw?feature=oembe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-QDJb2dl64?feature=oembe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.blog.naver.com/bbss007/22129741761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qCyyWYExNI?feature=oembed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인간과 철학</a:t>
            </a:r>
            <a:endParaRPr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담당교수 강지은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A5213-921C-4ED6-8CE4-78D9C519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잠깐</a:t>
            </a:r>
            <a:r>
              <a:rPr lang="en-US" altLang="ko-KR" dirty="0"/>
              <a:t>!!!!! </a:t>
            </a:r>
            <a:r>
              <a:rPr lang="ko-KR" altLang="en-US" dirty="0"/>
              <a:t>응보주의적 처벌의 관점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F76B8-2652-4A78-A4F2-20A929B8D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벤담은</a:t>
            </a:r>
            <a:r>
              <a:rPr lang="ko-KR" altLang="en-US" dirty="0"/>
              <a:t> 반대한다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사람의 행복은 다른 누구의 행복과 마찬가지로 중요하기 때문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처벌은 또 다른 범죄를 억제하거나 예방하여 행복을 산출하는 데 기여할 때 의미를 지님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그렇기 때문에 공리성의 원칙에 따라 최소의 비용으로 최대의 효과를 산출할 수 있는 대안을 마련해야 함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벤담은</a:t>
            </a:r>
            <a:r>
              <a:rPr lang="ko-KR" altLang="en-US" dirty="0"/>
              <a:t> </a:t>
            </a:r>
            <a:r>
              <a:rPr lang="ko-KR" altLang="en-US" dirty="0" err="1"/>
              <a:t>판옵티콘을</a:t>
            </a:r>
            <a:r>
              <a:rPr lang="ko-KR" altLang="en-US" dirty="0"/>
              <a:t> 이야기함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67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66E70-B7A3-406E-85B0-07F057293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ko-KR" altLang="en-US" dirty="0" err="1"/>
              <a:t>판옵티콘</a:t>
            </a:r>
            <a:r>
              <a:rPr lang="ko-KR" altLang="en-US" dirty="0"/>
              <a:t>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FA86568-44A8-484C-B41F-3EFB70511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015" r="2" b="4987"/>
          <a:stretch/>
        </p:blipFill>
        <p:spPr>
          <a:xfrm>
            <a:off x="1280160" y="2190749"/>
            <a:ext cx="9628632" cy="39862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789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6C96-121C-4A3D-8F50-84AB45B2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양적 공리주의 </a:t>
            </a:r>
            <a:r>
              <a:rPr lang="en-US" altLang="ko-KR" dirty="0"/>
              <a:t>vs. </a:t>
            </a:r>
            <a:r>
              <a:rPr lang="ko-KR" altLang="en-US" dirty="0"/>
              <a:t>질적 공리주의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36EE4A-89BA-4C16-A14B-9FC299318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양적 공리주의 </a:t>
            </a:r>
            <a:r>
              <a:rPr lang="en-US" altLang="ko-KR"/>
              <a:t>: </a:t>
            </a:r>
            <a:r>
              <a:rPr lang="ko-KR" altLang="en-US"/>
              <a:t>쾌락의 가능성을 계량할 수 있다고 봄</a:t>
            </a:r>
            <a:r>
              <a:rPr lang="en-US" altLang="ko-KR"/>
              <a:t>. </a:t>
            </a:r>
            <a:r>
              <a:rPr lang="ko-KR" altLang="en-US"/>
              <a:t>벤담은 </a:t>
            </a:r>
            <a:r>
              <a:rPr lang="en-US" altLang="ko-KR"/>
              <a:t>1789</a:t>
            </a:r>
            <a:r>
              <a:rPr lang="ko-KR" altLang="en-US"/>
              <a:t>년 발표된 </a:t>
            </a:r>
            <a:r>
              <a:rPr lang="en-US" altLang="ko-KR"/>
              <a:t>&lt;</a:t>
            </a:r>
            <a:r>
              <a:rPr lang="ko-KR" altLang="en-US"/>
              <a:t>도덕 및 입법 원리 서론</a:t>
            </a:r>
            <a:r>
              <a:rPr lang="en-US" altLang="ko-KR"/>
              <a:t>&gt;</a:t>
            </a:r>
            <a:r>
              <a:rPr lang="ko-KR" altLang="en-US"/>
              <a:t>에서 공리주의 사상의 핵심 원리들을 체계화하여 공리주의를 대표하는 사상가가 되었다</a:t>
            </a:r>
            <a:r>
              <a:rPr lang="en-US" altLang="ko-KR"/>
              <a:t>. </a:t>
            </a:r>
            <a:r>
              <a:rPr lang="ko-KR" altLang="en-US"/>
              <a:t>그는 쾌락을 추구하고 고통을 피하려는 인간의 자연성에 따라 행동하는 것이 개인은 물론 개인의 집합체인 사회에도 최대의 행복을 가져다 준다고 생각</a:t>
            </a:r>
            <a:r>
              <a:rPr lang="en-US" altLang="ko-KR"/>
              <a:t>. </a:t>
            </a:r>
          </a:p>
          <a:p>
            <a:r>
              <a:rPr lang="ko-KR" altLang="en-US"/>
              <a:t>질적 공리주의 </a:t>
            </a:r>
            <a:r>
              <a:rPr lang="en-US" altLang="ko-KR"/>
              <a:t>: J.S</a:t>
            </a:r>
            <a:r>
              <a:rPr lang="ko-KR" altLang="en-US"/>
              <a:t>밀은 쾌락에 질적  차이를 주장하면서 벤담의 사상을 수정</a:t>
            </a:r>
            <a:r>
              <a:rPr lang="en-US" altLang="ko-KR"/>
              <a:t>. </a:t>
            </a:r>
            <a:r>
              <a:rPr lang="ko-KR" altLang="en-US"/>
              <a:t>그는 인간이 동물적인 본성 이상의 능력을 가지고 있으므로 질적으로 높고 고상한 쾌락을 추구한다고 보았다</a:t>
            </a:r>
            <a:r>
              <a:rPr lang="en-US" altLang="ko-KR"/>
              <a:t>. “</a:t>
            </a:r>
            <a:r>
              <a:rPr lang="ko-KR" altLang="en-US"/>
              <a:t>만족한 돼지가 되는 것보다는 불만족한 인간임이 좋고</a:t>
            </a:r>
            <a:r>
              <a:rPr lang="en-US" altLang="ko-KR"/>
              <a:t>, </a:t>
            </a:r>
            <a:r>
              <a:rPr lang="ko-KR" altLang="en-US"/>
              <a:t>만족한 바보보다는 불만족한 소크라테스임이 좋다＂는 유명한 말</a:t>
            </a:r>
            <a:r>
              <a:rPr lang="en-US" altLang="ko-KR"/>
              <a:t>. </a:t>
            </a:r>
            <a:r>
              <a:rPr lang="ko-KR" altLang="en-US"/>
              <a:t>법률에 의한 정치적 제재를 중시한 벤담과는 달리 양심의 내부적인 제재로서 인간이 가지는 인류애를 중시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10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F1008-0F10-49A0-A4DC-588AB552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E5E6DA"/>
                </a:solidFill>
              </a:rPr>
              <a:t>결과주의 윤리설 </a:t>
            </a:r>
            <a:r>
              <a:rPr lang="en-US" altLang="ko-KR">
                <a:solidFill>
                  <a:srgbClr val="E5E6DA"/>
                </a:solidFill>
              </a:rPr>
              <a:t>: </a:t>
            </a:r>
            <a:r>
              <a:rPr lang="ko-KR" altLang="en-US">
                <a:solidFill>
                  <a:srgbClr val="E5E6DA"/>
                </a:solidFill>
              </a:rPr>
              <a:t>행위공리주의와 규칙공리주의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F9A24-5251-473C-BA2D-3AB051F91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행위 공리주의에 따르면 만약에 어떤 행위가 옳다면</a:t>
            </a:r>
            <a:r>
              <a:rPr lang="en-US" altLang="ko-KR" sz="2400" dirty="0"/>
              <a:t>, </a:t>
            </a:r>
            <a:r>
              <a:rPr lang="ko-KR" altLang="en-US" sz="2400" dirty="0"/>
              <a:t>그것은 그 행위가 가능한 여러 대안들 중에서 가장 많은 선을 산출하기 때문이라고 주장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규칙 공리주의에 따르면 만약 어떤 행위가 옳다면</a:t>
            </a:r>
            <a:r>
              <a:rPr lang="en-US" altLang="ko-KR" sz="2400" dirty="0"/>
              <a:t>, </a:t>
            </a:r>
            <a:r>
              <a:rPr lang="ko-KR" altLang="en-US" sz="2400" dirty="0"/>
              <a:t>그것은 그 행위가 다른 대안들보다 더 많은 선</a:t>
            </a:r>
            <a:r>
              <a:rPr lang="en-US" altLang="ko-KR" sz="2400" dirty="0"/>
              <a:t>(</a:t>
            </a:r>
            <a:r>
              <a:rPr lang="ko-KR" altLang="en-US" sz="2400" dirty="0"/>
              <a:t>유용성</a:t>
            </a:r>
            <a:r>
              <a:rPr lang="en-US" altLang="ko-KR" sz="2400" dirty="0"/>
              <a:t>, </a:t>
            </a:r>
            <a:r>
              <a:rPr lang="ko-KR" altLang="en-US" sz="2400" dirty="0"/>
              <a:t>공리</a:t>
            </a:r>
            <a:r>
              <a:rPr lang="en-US" altLang="ko-KR" sz="2400" dirty="0"/>
              <a:t>)</a:t>
            </a:r>
            <a:r>
              <a:rPr lang="ko-KR" altLang="en-US" sz="2400" dirty="0"/>
              <a:t>을 산출하는 행위 규칙에 부합하기 때문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1579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A95D7-EAE1-474D-BDED-174D9C9AA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규칙공리주의가</a:t>
            </a:r>
            <a:r>
              <a:rPr lang="ko-KR" altLang="en-US" dirty="0"/>
              <a:t> 등장하게 된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03E404-031E-407C-8D8D-07798E10C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행위 공리주의가 불가피하게 소수자의 이익이나 권리를 보호하는 데에 한계가 있을 수밖에 없고</a:t>
            </a:r>
            <a:r>
              <a:rPr lang="en-US" altLang="ko-KR" dirty="0"/>
              <a:t>, </a:t>
            </a:r>
            <a:r>
              <a:rPr lang="ko-KR" altLang="en-US" dirty="0"/>
              <a:t>이 때문에 전체에게 </a:t>
            </a:r>
            <a:r>
              <a:rPr lang="en-US" altLang="ko-KR" dirty="0"/>
              <a:t>‘</a:t>
            </a:r>
            <a:r>
              <a:rPr lang="ko-KR" altLang="en-US" dirty="0"/>
              <a:t>좋은 것</a:t>
            </a:r>
            <a:r>
              <a:rPr lang="en-US" altLang="ko-KR" dirty="0"/>
              <a:t>’</a:t>
            </a:r>
            <a:r>
              <a:rPr lang="ko-KR" altLang="en-US" dirty="0"/>
              <a:t>을 </a:t>
            </a:r>
            <a:r>
              <a:rPr lang="en-US" altLang="ko-KR" dirty="0"/>
              <a:t>‘</a:t>
            </a:r>
            <a:r>
              <a:rPr lang="ko-KR" altLang="en-US" dirty="0"/>
              <a:t>도덕적으로 옳은 것</a:t>
            </a:r>
            <a:r>
              <a:rPr lang="en-US" altLang="ko-KR" dirty="0"/>
              <a:t>’</a:t>
            </a:r>
            <a:r>
              <a:rPr lang="ko-KR" altLang="en-US" dirty="0"/>
              <a:t>과 혼동하고 있다는 비판을 받아온 것에 대한 대응으로 등장</a:t>
            </a:r>
            <a:r>
              <a:rPr lang="en-US" altLang="ko-KR" dirty="0"/>
              <a:t>. </a:t>
            </a:r>
            <a:r>
              <a:rPr lang="ko-KR" altLang="en-US" dirty="0"/>
              <a:t>즉 사회적 소수자의 기본권이나 분배에서의 정의를 다루기 위해 구상함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일반적으로 거짓보다는 정직이 낫다</a:t>
            </a:r>
            <a:r>
              <a:rPr lang="en-US" altLang="ko-KR" dirty="0"/>
              <a:t>’</a:t>
            </a:r>
            <a:r>
              <a:rPr lang="ko-KR" altLang="en-US" dirty="0"/>
              <a:t>처럼 지금까지의 경험을 규칙으로 삼는 편이 더 나을 수도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어떤 행동이 어떤 하나의 규칙을 따름으로써 그것이 다른 규칙을 따를 때보다 더 큰 이익을 가져오는지를 가지고서 </a:t>
            </a:r>
            <a:r>
              <a:rPr lang="en-US" altLang="ko-KR" dirty="0"/>
              <a:t>‘</a:t>
            </a:r>
            <a:r>
              <a:rPr lang="ko-KR" altLang="en-US" dirty="0"/>
              <a:t>그 행위가 옳다</a:t>
            </a:r>
            <a:r>
              <a:rPr lang="en-US" altLang="ko-KR" dirty="0"/>
              <a:t>’</a:t>
            </a:r>
            <a:r>
              <a:rPr lang="ko-KR" altLang="en-US" dirty="0"/>
              <a:t>고 판단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규칙 공리주의</a:t>
            </a:r>
            <a:r>
              <a:rPr lang="en-US" altLang="ko-KR" dirty="0"/>
              <a:t>’</a:t>
            </a:r>
            <a:r>
              <a:rPr lang="ko-KR" altLang="en-US" dirty="0"/>
              <a:t>는 행위 공리주의가 받아 왔던 비판에 합리적 대응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68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D4D8D-2852-4955-8FFD-EB8B1E609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가장 낮은 수준의 경험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43BCFD-9C89-4BB3-9891-808E50027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200908"/>
          </a:xfrm>
        </p:spPr>
        <p:txBody>
          <a:bodyPr/>
          <a:lstStyle/>
          <a:p>
            <a:r>
              <a:rPr lang="en-US" altLang="ko-KR" dirty="0"/>
              <a:t>(1) </a:t>
            </a:r>
            <a:r>
              <a:rPr lang="ko-KR" altLang="en-US" dirty="0"/>
              <a:t>거짓말 하지 말라 </a:t>
            </a:r>
            <a:r>
              <a:rPr lang="en-US" altLang="ko-KR" dirty="0"/>
              <a:t>(2) </a:t>
            </a:r>
            <a:r>
              <a:rPr lang="ko-KR" altLang="en-US" dirty="0"/>
              <a:t>해악을 끼치지 말라</a:t>
            </a:r>
            <a:endParaRPr lang="en-US" altLang="ko-KR" dirty="0"/>
          </a:p>
          <a:p>
            <a:r>
              <a:rPr lang="ko-KR" altLang="en-US" dirty="0"/>
              <a:t>갈등이 없는 경우 </a:t>
            </a:r>
            <a:r>
              <a:rPr lang="en-US" altLang="ko-KR" dirty="0"/>
              <a:t>(1)</a:t>
            </a:r>
            <a:r>
              <a:rPr lang="ko-KR" altLang="en-US" dirty="0"/>
              <a:t>과 </a:t>
            </a:r>
            <a:r>
              <a:rPr lang="en-US" altLang="ko-KR" dirty="0"/>
              <a:t>(2)</a:t>
            </a:r>
            <a:r>
              <a:rPr lang="ko-KR" altLang="en-US" dirty="0"/>
              <a:t>는 지켜져야 하지만</a:t>
            </a:r>
            <a:r>
              <a:rPr lang="en-US" altLang="ko-KR" dirty="0"/>
              <a:t>, </a:t>
            </a:r>
            <a:r>
              <a:rPr lang="ko-KR" altLang="en-US" dirty="0"/>
              <a:t>만약에 경험 규칙 </a:t>
            </a:r>
            <a:r>
              <a:rPr lang="en-US" altLang="ko-KR" dirty="0"/>
              <a:t>(1)</a:t>
            </a:r>
            <a:r>
              <a:rPr lang="ko-KR" altLang="en-US" dirty="0"/>
              <a:t>과 </a:t>
            </a:r>
            <a:r>
              <a:rPr lang="en-US" altLang="ko-KR" dirty="0"/>
              <a:t>(2)</a:t>
            </a:r>
            <a:r>
              <a:rPr lang="ko-KR" altLang="en-US" dirty="0"/>
              <a:t>가 서로 충돌하는 상황이 일어난다면</a:t>
            </a:r>
            <a:r>
              <a:rPr lang="en-US" altLang="ko-KR" dirty="0"/>
              <a:t>, </a:t>
            </a:r>
            <a:r>
              <a:rPr lang="ko-KR" altLang="en-US" dirty="0"/>
              <a:t>중간 수준의 새로운 경험 규칙을 적용한다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진실을 말하면서도 해악을 끼치는 경우 우리는 제</a:t>
            </a:r>
            <a:r>
              <a:rPr lang="en-US" altLang="ko-KR" dirty="0"/>
              <a:t>3</a:t>
            </a:r>
            <a:r>
              <a:rPr lang="ko-KR" altLang="en-US" dirty="0"/>
              <a:t>의 규칙을 적용해야 한다</a:t>
            </a:r>
            <a:r>
              <a:rPr lang="en-US" altLang="ko-KR" dirty="0"/>
              <a:t>. </a:t>
            </a:r>
            <a:r>
              <a:rPr lang="ko-KR" altLang="en-US" dirty="0"/>
              <a:t>선의의 거짓말</a:t>
            </a:r>
            <a:endParaRPr lang="en-US" altLang="ko-KR" dirty="0"/>
          </a:p>
          <a:p>
            <a:r>
              <a:rPr lang="ko-KR" altLang="en-US" dirty="0"/>
              <a:t>불치병에 걸린 환자에게 ＂당신은 완전히 건강해질 수 있습니다</a:t>
            </a:r>
            <a:r>
              <a:rPr lang="en-US" altLang="ko-KR" dirty="0"/>
              <a:t>.”</a:t>
            </a:r>
          </a:p>
          <a:p>
            <a:r>
              <a:rPr lang="ko-KR" altLang="en-US" dirty="0"/>
              <a:t>곧 돌아가실 </a:t>
            </a:r>
            <a:r>
              <a:rPr lang="en-US" altLang="ko-KR" dirty="0"/>
              <a:t>99</a:t>
            </a:r>
            <a:r>
              <a:rPr lang="ko-KR" altLang="en-US" dirty="0"/>
              <a:t>세 노모에게 아들의 죽음을 숨기는 가족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69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D882D-892A-40E9-98CA-07DA9EAD2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수준의 경험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3E49B-C2AB-4F25-8024-F994632DE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(3) </a:t>
            </a:r>
            <a:r>
              <a:rPr lang="ko-KR" altLang="en-US" sz="2400" dirty="0"/>
              <a:t>진실을 말하는 것보다 더욱 중요한 것은 해악을 발생시켜서는 안 된다는 것이다</a:t>
            </a:r>
            <a:r>
              <a:rPr lang="en-US" altLang="ko-KR" sz="2400" dirty="0"/>
              <a:t>. (</a:t>
            </a:r>
            <a:r>
              <a:rPr lang="ko-KR" altLang="en-US" sz="2400" dirty="0"/>
              <a:t>진실보다 해악을 발생시켜선 안 </a:t>
            </a:r>
            <a:r>
              <a:rPr lang="ko-KR" altLang="en-US" sz="2400" dirty="0" err="1"/>
              <a:t>된다를</a:t>
            </a:r>
            <a:r>
              <a:rPr lang="ko-KR" altLang="en-US" sz="2400" dirty="0"/>
              <a:t> 선택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예</a:t>
            </a:r>
            <a:r>
              <a:rPr lang="en-US" altLang="ko-KR" sz="2400" dirty="0"/>
              <a:t>) </a:t>
            </a:r>
            <a:r>
              <a:rPr lang="ko-KR" altLang="en-US" sz="2400" dirty="0"/>
              <a:t>고문에 의한 자백 때문에 무고한 다수의 시민이 희생되는 상황</a:t>
            </a:r>
            <a:endParaRPr lang="en-US" altLang="ko-KR" sz="2400" dirty="0"/>
          </a:p>
          <a:p>
            <a:r>
              <a:rPr lang="ko-KR" altLang="en-US" sz="2400" dirty="0"/>
              <a:t>예</a:t>
            </a:r>
            <a:r>
              <a:rPr lang="en-US" altLang="ko-KR" sz="2400" dirty="0"/>
              <a:t>) </a:t>
            </a:r>
            <a:r>
              <a:rPr lang="ko-KR" altLang="en-US" sz="2400" dirty="0"/>
              <a:t>정신적으로 지쳐 있는 암환자에게 검사결과를 그대로 알려주어 </a:t>
            </a:r>
            <a:r>
              <a:rPr lang="en-US" altLang="ko-KR" sz="2400" dirty="0"/>
              <a:t>‘</a:t>
            </a:r>
            <a:r>
              <a:rPr lang="ko-KR" altLang="en-US" sz="2400" dirty="0"/>
              <a:t>당신은 </a:t>
            </a:r>
            <a:r>
              <a:rPr lang="en-US" altLang="ko-KR" sz="2400" dirty="0"/>
              <a:t>1</a:t>
            </a:r>
            <a:r>
              <a:rPr lang="ko-KR" altLang="en-US" sz="2400" dirty="0"/>
              <a:t>개월을 넘기지 못한다</a:t>
            </a:r>
            <a:r>
              <a:rPr lang="en-US" altLang="ko-KR" sz="2400" dirty="0"/>
              <a:t>;</a:t>
            </a:r>
            <a:r>
              <a:rPr lang="ko-KR" altLang="en-US" sz="2400" dirty="0"/>
              <a:t>라고 이야기해주는 의사</a:t>
            </a:r>
            <a:r>
              <a:rPr lang="en-US" altLang="ko-KR" sz="2400" dirty="0"/>
              <a:t>. </a:t>
            </a:r>
            <a:r>
              <a:rPr lang="ko-KR" altLang="en-US" sz="2400" dirty="0"/>
              <a:t>의사는 거짓을 이야기하는 것이 더 낫다</a:t>
            </a:r>
            <a:r>
              <a:rPr lang="en-US" altLang="ko-KR" sz="2400" dirty="0"/>
              <a:t>. </a:t>
            </a:r>
            <a:r>
              <a:rPr lang="ko-KR" altLang="en-US" sz="2400" dirty="0"/>
              <a:t>왜냐하면 진실을 아는 순간 환자는 괴로움에 죽는 순간까지 고통스러워 할 것이기 때문이다</a:t>
            </a:r>
            <a:r>
              <a:rPr lang="en-US" altLang="ko-KR" sz="24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816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FAD70-C34F-4574-902B-D032D343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가장 높은 수준의 경험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C873E1-27B2-4E30-B5CD-3DCF7E52D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z="2400" dirty="0">
                <a:solidFill>
                  <a:srgbClr val="3C4743"/>
                </a:solidFill>
              </a:rPr>
              <a:t>(4) </a:t>
            </a:r>
            <a:r>
              <a:rPr lang="ko-KR" altLang="en-US" sz="2400" dirty="0">
                <a:solidFill>
                  <a:srgbClr val="3C4743"/>
                </a:solidFill>
              </a:rPr>
              <a:t>다른 규칙들을 적용할 수 없다면</a:t>
            </a:r>
            <a:r>
              <a:rPr lang="en-US" altLang="ko-KR" sz="2400" dirty="0">
                <a:solidFill>
                  <a:srgbClr val="3C4743"/>
                </a:solidFill>
              </a:rPr>
              <a:t>, </a:t>
            </a:r>
            <a:r>
              <a:rPr lang="ko-KR" altLang="en-US" sz="2400" dirty="0">
                <a:solidFill>
                  <a:srgbClr val="3C4743"/>
                </a:solidFill>
              </a:rPr>
              <a:t>당신이 내리는 최선의 판단에 따라 효용을 극대화 할 것으로 생각하는 것을 행하라</a:t>
            </a:r>
            <a:r>
              <a:rPr lang="en-US" altLang="ko-KR" sz="2400" dirty="0">
                <a:solidFill>
                  <a:srgbClr val="3C4743"/>
                </a:solidFill>
              </a:rPr>
              <a:t>.</a:t>
            </a:r>
          </a:p>
          <a:p>
            <a:pPr lvl="0"/>
            <a:endParaRPr lang="en-US" altLang="ko-KR" sz="2400" dirty="0">
              <a:solidFill>
                <a:srgbClr val="3C4743"/>
              </a:solidFill>
            </a:endParaRPr>
          </a:p>
          <a:p>
            <a:pPr lvl="0"/>
            <a:r>
              <a:rPr lang="ko-KR" altLang="en-US" sz="2400" dirty="0">
                <a:solidFill>
                  <a:srgbClr val="3C4743"/>
                </a:solidFill>
              </a:rPr>
              <a:t>예</a:t>
            </a:r>
            <a:r>
              <a:rPr lang="en-US" altLang="ko-KR" sz="2400" dirty="0">
                <a:solidFill>
                  <a:srgbClr val="3C4743"/>
                </a:solidFill>
              </a:rPr>
              <a:t>) ……………..</a:t>
            </a:r>
            <a:endParaRPr lang="ko-KR" altLang="en-US" sz="2400" dirty="0">
              <a:solidFill>
                <a:srgbClr val="3C4743"/>
              </a:solidFill>
            </a:endParaRPr>
          </a:p>
          <a:p>
            <a:r>
              <a:rPr lang="ko-KR" altLang="en-US" dirty="0"/>
              <a:t>지구가 당장 멸망하는 순간</a:t>
            </a:r>
            <a:r>
              <a:rPr lang="en-US" altLang="ko-KR" dirty="0"/>
              <a:t>…..</a:t>
            </a:r>
            <a:r>
              <a:rPr lang="ko-KR" altLang="en-US" dirty="0"/>
              <a:t>아이에게 우리 내일 </a:t>
            </a:r>
            <a:r>
              <a:rPr lang="ko-KR" altLang="en-US" dirty="0" err="1"/>
              <a:t>소풍갈까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41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CC816-58E6-4DA4-86F9-290A13DA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외의 규칙 공리주의의 규칙들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72B37B-86E4-45EF-9EA2-2694D54E9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329321"/>
          </a:xfrm>
        </p:spPr>
        <p:txBody>
          <a:bodyPr>
            <a:norm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약속을 지켜라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어려운 처지의 사람을 도우라</a:t>
            </a:r>
            <a:r>
              <a:rPr lang="en-US" altLang="ko-KR" dirty="0"/>
              <a:t>’</a:t>
            </a:r>
            <a:r>
              <a:rPr lang="ko-KR" altLang="en-US" dirty="0"/>
              <a:t>라는 경험 규칙이 충돌한다면 우리는 보다 높은 수준의 규칙인 </a:t>
            </a:r>
            <a:r>
              <a:rPr lang="en-US" altLang="ko-KR" dirty="0"/>
              <a:t>‘</a:t>
            </a:r>
            <a:r>
              <a:rPr lang="ko-KR" altLang="en-US" dirty="0"/>
              <a:t>남을 돕는 것이 자기에게 심각한 불편과 곤경을 초래하지 않는 한</a:t>
            </a:r>
            <a:r>
              <a:rPr lang="en-US" altLang="ko-KR" dirty="0"/>
              <a:t>, </a:t>
            </a:r>
            <a:r>
              <a:rPr lang="ko-KR" altLang="en-US" dirty="0"/>
              <a:t>도와주어야 한다</a:t>
            </a:r>
            <a:r>
              <a:rPr lang="en-US" altLang="ko-KR" dirty="0"/>
              <a:t>’</a:t>
            </a:r>
            <a:r>
              <a:rPr lang="ko-KR" altLang="en-US" dirty="0"/>
              <a:t>는 행동 규칙을 수용할 수 있을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적극적인 악을 행하라 보다는 </a:t>
            </a:r>
            <a:r>
              <a:rPr lang="en-US" altLang="ko-KR" dirty="0"/>
              <a:t>‘</a:t>
            </a:r>
            <a:r>
              <a:rPr lang="ko-KR" altLang="en-US" dirty="0"/>
              <a:t>가능한 악을 최소화하고 선을 증진하라는 쪽으로 행동규칙을 정할 것이다</a:t>
            </a:r>
            <a:r>
              <a:rPr lang="en-US" altLang="ko-KR" dirty="0"/>
              <a:t>. (</a:t>
            </a:r>
            <a:r>
              <a:rPr lang="ko-KR" altLang="en-US" dirty="0"/>
              <a:t>메리와 </a:t>
            </a:r>
            <a:r>
              <a:rPr lang="ko-KR" altLang="en-US" dirty="0" err="1"/>
              <a:t>조디의</a:t>
            </a:r>
            <a:r>
              <a:rPr lang="ko-KR" altLang="en-US" dirty="0"/>
              <a:t> 경우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이처럼 규칙 공리주의는 쾌락의 총량만을 고려하는 </a:t>
            </a:r>
            <a:r>
              <a:rPr lang="ko-KR" altLang="en-US" dirty="0" err="1"/>
              <a:t>행위공리주의를</a:t>
            </a:r>
            <a:r>
              <a:rPr lang="ko-KR" altLang="en-US" dirty="0"/>
              <a:t> 통해서는 올바른 도덕 원칙을 이야기할 수 없다는 </a:t>
            </a:r>
            <a:r>
              <a:rPr lang="ko-KR" altLang="en-US" dirty="0" err="1"/>
              <a:t>의무론자들의</a:t>
            </a:r>
            <a:r>
              <a:rPr lang="ko-KR" altLang="en-US" dirty="0"/>
              <a:t> 비판에 대해 일종의 </a:t>
            </a:r>
            <a:r>
              <a:rPr lang="en-US" altLang="ko-KR" dirty="0"/>
              <a:t>‘</a:t>
            </a:r>
            <a:r>
              <a:rPr lang="ko-KR" altLang="en-US" dirty="0"/>
              <a:t>원칙이 있는 공리주의</a:t>
            </a:r>
            <a:r>
              <a:rPr lang="en-US" altLang="ko-KR" dirty="0"/>
              <a:t>’</a:t>
            </a:r>
            <a:r>
              <a:rPr lang="ko-KR" altLang="en-US" dirty="0"/>
              <a:t>의 모습을 보여주는 한편 나아가 </a:t>
            </a:r>
            <a:r>
              <a:rPr lang="en-US" altLang="ko-KR" dirty="0"/>
              <a:t>‘</a:t>
            </a:r>
            <a:r>
              <a:rPr lang="ko-KR" altLang="en-US" dirty="0"/>
              <a:t>무조건 따르라</a:t>
            </a:r>
            <a:r>
              <a:rPr lang="en-US" altLang="ko-KR" dirty="0"/>
              <a:t>’</a:t>
            </a:r>
            <a:r>
              <a:rPr lang="ko-KR" altLang="en-US" dirty="0"/>
              <a:t>는 의무론의 모호함과 추상성까지 극복하려 했다는 평가를 받기도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30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593F5-6E5D-416F-BDBB-0067B6C3F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공리주의자 </a:t>
            </a:r>
            <a:r>
              <a:rPr lang="ko-KR" altLang="en-US" dirty="0" err="1"/>
              <a:t>벤담의</a:t>
            </a:r>
            <a:r>
              <a:rPr lang="ko-KR" altLang="en-US" dirty="0"/>
              <a:t> 행복계산법</a:t>
            </a:r>
          </a:p>
        </p:txBody>
      </p:sp>
      <p:pic>
        <p:nvPicPr>
          <p:cNvPr id="4" name="온라인 미디어 3" title="경제시리즈 시즌3: 18부 행복계산법">
            <a:hlinkClick r:id="" action="ppaction://media"/>
            <a:extLst>
              <a:ext uri="{FF2B5EF4-FFF2-40B4-BE49-F238E27FC236}">
                <a16:creationId xmlns:a16="http://schemas.microsoft.com/office/drawing/2014/main" id="{837C1AA6-E073-4A3C-A457-86430BF9D48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85279" y="1828456"/>
            <a:ext cx="9223513" cy="52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8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FCC57-E6E4-4E06-A8FF-592C1744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주차 수업 </a:t>
            </a:r>
            <a:br>
              <a:rPr lang="en-US" altLang="ko-KR" dirty="0"/>
            </a:br>
            <a:r>
              <a:rPr lang="ko-KR" altLang="en-US" dirty="0"/>
              <a:t>우리는 어떤 행동을 도덕적이라고 할 수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385A6A1-77F7-4D81-9C76-D01135605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657" y="2190750"/>
            <a:ext cx="7609510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DD406-4BFB-427A-BE6F-37434650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어벤저스</a:t>
            </a:r>
            <a:r>
              <a:rPr lang="ko-KR" altLang="en-US" dirty="0"/>
              <a:t> </a:t>
            </a:r>
            <a:r>
              <a:rPr lang="ko-KR" altLang="en-US" dirty="0" err="1"/>
              <a:t>인피니티워</a:t>
            </a:r>
            <a:r>
              <a:rPr lang="en-US" altLang="ko-KR" dirty="0"/>
              <a:t>&gt;</a:t>
            </a:r>
            <a:r>
              <a:rPr lang="ko-KR" altLang="en-US" dirty="0"/>
              <a:t>의 </a:t>
            </a:r>
            <a:r>
              <a:rPr lang="ko-KR" altLang="en-US" dirty="0" err="1"/>
              <a:t>타노스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과연 공리주의적 인물일까요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온라인 미디어 3" title="￬ﾝﾸ￭ﾔﾼ￫ﾋﾈ￭ﾋﾰ￬ﾛﾌ ￭ﾃﾀ￫ﾅﾸ￬ﾊﾤ￬ﾝﾘ ￬ﾋﾠ￫ﾅﾐ￬ﾝﾄ ￫ﾋﾹ￬ﾋﾠ￬ﾝﾀ ￬ﾚﾕ￭ﾕﾠ ￬ﾞﾐ￪ﾲﾩ￬ﾝﾴ ￬ﾞﾈ￫ﾂﾘ?">
            <a:hlinkClick r:id="" action="ppaction://media"/>
            <a:extLst>
              <a:ext uri="{FF2B5EF4-FFF2-40B4-BE49-F238E27FC236}">
                <a16:creationId xmlns:a16="http://schemas.microsoft.com/office/drawing/2014/main" id="{C86F9B5E-FFF8-4779-9F6A-88FAF55E616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11426" y="1828456"/>
            <a:ext cx="9203565" cy="51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0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94D37-994E-4DD5-9FA1-D51FD396A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영화에 자주 등장하는 시나리오입니다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6244B7-E67B-4869-95A2-B24691BB7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667251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한정된 자원 때문에 다수가 기아로 고통을 </a:t>
            </a:r>
            <a:r>
              <a:rPr lang="ko-KR" altLang="en-US" dirty="0" err="1"/>
              <a:t>받느니</a:t>
            </a:r>
            <a:r>
              <a:rPr lang="ko-KR" altLang="en-US" dirty="0"/>
              <a:t> 어떤 형태로든 일정 부분의 인구를 없애서 한정된 자원으로 나머지 사람들이 살아간다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의무론적</a:t>
            </a:r>
            <a:r>
              <a:rPr lang="ko-KR" altLang="en-US" dirty="0"/>
              <a:t> 입장에서는 당연히 생각할 것도 없이 살인마 </a:t>
            </a:r>
            <a:r>
              <a:rPr lang="ko-KR" altLang="en-US" dirty="0" err="1"/>
              <a:t>타노스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문제는 결과주의 입장에서</a:t>
            </a:r>
            <a:r>
              <a:rPr lang="en-US" altLang="ko-KR" dirty="0"/>
              <a:t>, </a:t>
            </a:r>
            <a:r>
              <a:rPr lang="ko-KR" altLang="en-US" dirty="0"/>
              <a:t>공리주의 입장에서 상당히 마음에 걸립니다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히틀러처럼 가스실에 넣어 </a:t>
            </a:r>
            <a:r>
              <a:rPr lang="ko-KR" altLang="en-US" dirty="0" err="1"/>
              <a:t>홀로코스트를</a:t>
            </a:r>
            <a:r>
              <a:rPr lang="ko-KR" altLang="en-US" dirty="0"/>
              <a:t> 했다면 공리주의고 </a:t>
            </a:r>
            <a:r>
              <a:rPr lang="ko-KR" altLang="en-US" dirty="0" err="1"/>
              <a:t>뭐고</a:t>
            </a:r>
            <a:r>
              <a:rPr lang="ko-KR" altLang="en-US" dirty="0"/>
              <a:t> 도덕적 판단에 올리고 싶지 않은 </a:t>
            </a:r>
            <a:r>
              <a:rPr lang="ko-KR" altLang="en-US" dirty="0" err="1"/>
              <a:t>비도덕</a:t>
            </a:r>
            <a:r>
              <a:rPr lang="ko-KR" altLang="en-US" dirty="0"/>
              <a:t> 그 자체입니다</a:t>
            </a:r>
            <a:r>
              <a:rPr lang="en-US" altLang="ko-KR" dirty="0"/>
              <a:t>. </a:t>
            </a:r>
            <a:r>
              <a:rPr lang="ko-KR" altLang="en-US" dirty="0"/>
              <a:t>왜냐하면 특정 민족을 말살하는 것은 공리주의에도 들어갈 수 없는 학살이기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살인의 도구를 들어 살인을 한 작위적 행위가 아니라면</a:t>
            </a:r>
            <a:r>
              <a:rPr lang="en-US" altLang="ko-KR" dirty="0"/>
              <a:t>…</a:t>
            </a:r>
            <a:r>
              <a:rPr lang="ko-KR" altLang="en-US" dirty="0"/>
              <a:t>그래서 나머지 사람들이 오래도록 행복하게 살았다면</a:t>
            </a:r>
            <a:r>
              <a:rPr lang="en-US" altLang="ko-KR" dirty="0"/>
              <a:t>…..</a:t>
            </a:r>
            <a:r>
              <a:rPr lang="ko-KR" altLang="en-US" dirty="0" err="1"/>
              <a:t>타노스와</a:t>
            </a:r>
            <a:r>
              <a:rPr lang="ko-KR" altLang="en-US" dirty="0"/>
              <a:t> 같은 권력자</a:t>
            </a:r>
            <a:r>
              <a:rPr lang="en-US" altLang="ko-KR" dirty="0"/>
              <a:t>, </a:t>
            </a:r>
            <a:r>
              <a:rPr lang="ko-KR" altLang="en-US" dirty="0"/>
              <a:t>설국열차의 </a:t>
            </a:r>
            <a:r>
              <a:rPr lang="ko-KR" altLang="en-US" dirty="0" err="1"/>
              <a:t>윌포드는</a:t>
            </a:r>
            <a:r>
              <a:rPr lang="ko-KR" altLang="en-US" dirty="0"/>
              <a:t> 강한 군주일까요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공리주의 입장에서 행복을 계산해보면 그런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33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94A82-F011-40A3-9754-7435F5E6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오늘 우리는 </a:t>
            </a:r>
            <a:r>
              <a:rPr lang="en-US" altLang="ko-KR" dirty="0"/>
              <a:t>&lt;</a:t>
            </a:r>
            <a:r>
              <a:rPr lang="ko-KR" altLang="en-US" dirty="0"/>
              <a:t>누구를 위한 투명사회인가</a:t>
            </a:r>
            <a:r>
              <a:rPr lang="en-US" altLang="ko-KR" dirty="0"/>
              <a:t>?&gt;</a:t>
            </a:r>
            <a:r>
              <a:rPr lang="ko-KR" altLang="en-US" dirty="0"/>
              <a:t>에 대해 간단하게 살펴보겠습니다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254B334-91A5-4D3C-9536-DBA1C79F0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/>
          <a:lstStyle/>
          <a:p>
            <a:r>
              <a:rPr lang="ko-KR" altLang="en-US" dirty="0"/>
              <a:t>투명사회</a:t>
            </a:r>
            <a:endParaRPr lang="en-US" altLang="ko-KR" dirty="0"/>
          </a:p>
          <a:p>
            <a:r>
              <a:rPr lang="ko-KR" altLang="en-US" dirty="0"/>
              <a:t>한병철</a:t>
            </a:r>
            <a:r>
              <a:rPr lang="en-US" altLang="ko-KR" dirty="0"/>
              <a:t>, </a:t>
            </a:r>
            <a:r>
              <a:rPr lang="ko-KR" altLang="en-US" dirty="0"/>
              <a:t>역자 김태환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문학과 </a:t>
            </a:r>
            <a:r>
              <a:rPr lang="ko-KR" altLang="en-US" dirty="0" err="1"/>
              <a:t>지성사</a:t>
            </a:r>
            <a:r>
              <a:rPr lang="en-US" altLang="ko-KR" dirty="0"/>
              <a:t>, 2014</a:t>
            </a:r>
          </a:p>
          <a:p>
            <a:endParaRPr 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7375552-CC20-42AF-A1D5-E46FC576B86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6642111" y="1828456"/>
            <a:ext cx="3143464" cy="5029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41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5D3FF-E189-4496-8E09-811FCFA7D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투명사회란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232E04-5330-4DC6-879F-9D567B58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667251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투명사회</a:t>
            </a:r>
            <a:r>
              <a:rPr lang="en-US" altLang="ko-KR" dirty="0"/>
              <a:t>&gt;</a:t>
            </a:r>
            <a:r>
              <a:rPr lang="ko-KR" altLang="en-US" dirty="0"/>
              <a:t>는 현대사회의 성과주의에 대하여 날카롭게 비판한 </a:t>
            </a:r>
            <a:r>
              <a:rPr lang="en-US" altLang="ko-KR" dirty="0"/>
              <a:t>&lt;</a:t>
            </a:r>
            <a:r>
              <a:rPr lang="ko-KR" altLang="en-US" dirty="0"/>
              <a:t>피로사회</a:t>
            </a:r>
            <a:r>
              <a:rPr lang="en-US" altLang="ko-KR" dirty="0"/>
              <a:t>&gt;</a:t>
            </a:r>
            <a:r>
              <a:rPr lang="ko-KR" altLang="en-US" dirty="0"/>
              <a:t>의 저자 한병철의 신작으로 </a:t>
            </a:r>
            <a:r>
              <a:rPr lang="en-US" altLang="ko-KR" dirty="0"/>
              <a:t>‘</a:t>
            </a:r>
            <a:r>
              <a:rPr lang="ko-KR" altLang="en-US" dirty="0"/>
              <a:t>투명성</a:t>
            </a:r>
            <a:r>
              <a:rPr lang="en-US" altLang="ko-KR" dirty="0"/>
              <a:t>’</a:t>
            </a:r>
            <a:r>
              <a:rPr lang="ko-KR" altLang="en-US" dirty="0"/>
              <a:t>에 높은 가치를 부여해 온 독일 사회의 주류 담론에 정면으로 맞서 큰 논란을 일으킨 </a:t>
            </a:r>
            <a:r>
              <a:rPr lang="en-US" altLang="ko-KR" dirty="0"/>
              <a:t>&lt;</a:t>
            </a:r>
            <a:r>
              <a:rPr lang="ko-KR" altLang="en-US" dirty="0"/>
              <a:t>투명사회 </a:t>
            </a:r>
            <a:r>
              <a:rPr lang="en-US" altLang="ko-KR" dirty="0" err="1"/>
              <a:t>transparenzgesellschaft</a:t>
            </a:r>
            <a:r>
              <a:rPr lang="en-US" altLang="ko-KR" dirty="0"/>
              <a:t>&gt;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우리 삶에 새로운 위기를 불러온 디지털 문명에 대한 진단을 제시한 </a:t>
            </a:r>
            <a:r>
              <a:rPr lang="en-US" altLang="ko-KR" dirty="0"/>
              <a:t>&lt;</a:t>
            </a:r>
            <a:r>
              <a:rPr lang="ko-KR" altLang="en-US" dirty="0"/>
              <a:t>무리 속에서</a:t>
            </a:r>
            <a:r>
              <a:rPr lang="en-US" altLang="ko-KR" dirty="0"/>
              <a:t>-</a:t>
            </a:r>
            <a:r>
              <a:rPr lang="ko-KR" altLang="en-US" dirty="0"/>
              <a:t>디지털의 풍경들</a:t>
            </a:r>
            <a:r>
              <a:rPr lang="en-US" altLang="ko-KR" dirty="0"/>
              <a:t>&gt;</a:t>
            </a:r>
            <a:r>
              <a:rPr lang="ko-KR" altLang="en-US" dirty="0"/>
              <a:t>을 번역하여 묶은 책이다</a:t>
            </a:r>
            <a:r>
              <a:rPr lang="en-US" altLang="ko-KR" dirty="0"/>
              <a:t>.</a:t>
            </a:r>
          </a:p>
          <a:p>
            <a:r>
              <a:rPr lang="ko-KR" altLang="en-US" i="1" dirty="0"/>
              <a:t>오늘날 중요한 화두인 </a:t>
            </a:r>
            <a:r>
              <a:rPr lang="en-US" altLang="ko-KR" i="1" dirty="0"/>
              <a:t>‘</a:t>
            </a:r>
            <a:r>
              <a:rPr lang="ko-KR" altLang="en-US" i="1" dirty="0" err="1"/>
              <a:t>투명성‘은</a:t>
            </a:r>
            <a:r>
              <a:rPr lang="ko-KR" altLang="en-US" i="1" dirty="0"/>
              <a:t> 정치나 경제 영역을 포함한 우리 삶의 거의 모든 영역에서 강조되고 있으며</a:t>
            </a:r>
            <a:r>
              <a:rPr lang="en-US" altLang="ko-KR" i="1" dirty="0"/>
              <a:t>, </a:t>
            </a:r>
            <a:r>
              <a:rPr lang="ko-KR" altLang="en-US" i="1" dirty="0"/>
              <a:t>사람들은 투명함이 서로를 신뢰할 수 있는 사회를 만들어낼 것이라고 믿는다</a:t>
            </a:r>
            <a:r>
              <a:rPr lang="en-US" altLang="ko-KR" i="1" dirty="0"/>
              <a:t>. </a:t>
            </a:r>
            <a:r>
              <a:rPr lang="ko-KR" altLang="en-US" i="1" dirty="0"/>
              <a:t>하지만 한병철은 이렇게 긍정적인 가치로 여겨져 온 투명성 개념에 의문을 제시한다</a:t>
            </a:r>
            <a:r>
              <a:rPr lang="en-US" altLang="ko-KR" i="1" dirty="0"/>
              <a:t>. </a:t>
            </a:r>
            <a:r>
              <a:rPr lang="ko-KR" altLang="en-US" i="1" dirty="0"/>
              <a:t>외려 그는 투명사회가 신뢰사회가 아닌 새로운 통제사회라고 주장하며 자신의 모든 것을 자발적으로 전시하며 스스로 </a:t>
            </a:r>
            <a:r>
              <a:rPr lang="en-US" altLang="ko-KR" i="1" dirty="0"/>
              <a:t>‘</a:t>
            </a:r>
            <a:r>
              <a:rPr lang="ko-KR" altLang="en-US" i="1" dirty="0"/>
              <a:t>디지털 통제사회</a:t>
            </a:r>
            <a:r>
              <a:rPr lang="en-US" altLang="ko-KR" i="1" dirty="0"/>
              <a:t>’</a:t>
            </a:r>
            <a:r>
              <a:rPr lang="ko-KR" altLang="en-US" i="1" dirty="0"/>
              <a:t>를 완성해 나가는 현대인들을 일깨운다</a:t>
            </a:r>
            <a:r>
              <a:rPr lang="en-US" altLang="ko-KR" i="1" dirty="0"/>
              <a:t>. …</a:t>
            </a:r>
            <a:r>
              <a:rPr lang="ko-KR" altLang="en-US" i="1" dirty="0"/>
              <a:t>인터넷 교보문고 제공 </a:t>
            </a:r>
          </a:p>
        </p:txBody>
      </p:sp>
    </p:spTree>
    <p:extLst>
      <p:ext uri="{BB962C8B-B14F-4D97-AF65-F5344CB8AC3E}">
        <p14:creationId xmlns:p14="http://schemas.microsoft.com/office/powerpoint/2010/main" val="79871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50821-1309-41A2-8189-5CE8FCB8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요즘처럼 투명성을 강조하는 때도 없는 것 같습니다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8C4FCD-4EF2-4614-89F9-635877D0B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로 투명성이 더욱 강조되는 시점이 없는 것 같습니다</a:t>
            </a:r>
            <a:r>
              <a:rPr lang="en-US" altLang="ko-KR" dirty="0"/>
              <a:t>. </a:t>
            </a:r>
            <a:r>
              <a:rPr lang="ko-KR" altLang="en-US" dirty="0"/>
              <a:t>저도 코로나</a:t>
            </a:r>
            <a:r>
              <a:rPr lang="en-US" altLang="ko-KR" dirty="0"/>
              <a:t>19</a:t>
            </a:r>
            <a:r>
              <a:rPr lang="ko-KR" altLang="en-US" dirty="0"/>
              <a:t>를 이기기 위해서는 해외유입자들의 동선이나 </a:t>
            </a:r>
            <a:r>
              <a:rPr lang="ko-KR" altLang="en-US" dirty="0" err="1"/>
              <a:t>확진자들의</a:t>
            </a:r>
            <a:r>
              <a:rPr lang="ko-KR" altLang="en-US" dirty="0"/>
              <a:t> 동선 그리고 나부터라도 의심이 가는 경로에 들어섰을 때를 대비해서 경로를 파악해 두어야 한다고 늘 염두에 두고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독일에서 활동하고 있는 한국인 철학자 한병철은 디지털사회의 투명성에 대한 우려에 대해 책에서 이야기 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책은 전 작인 </a:t>
            </a:r>
            <a:r>
              <a:rPr lang="en-US" altLang="ko-KR" dirty="0"/>
              <a:t>&lt;</a:t>
            </a:r>
            <a:r>
              <a:rPr lang="ko-KR" altLang="en-US" dirty="0"/>
              <a:t>피로사회</a:t>
            </a:r>
            <a:r>
              <a:rPr lang="en-US" altLang="ko-KR" dirty="0"/>
              <a:t>&gt;</a:t>
            </a:r>
            <a:r>
              <a:rPr lang="ko-KR" altLang="en-US" dirty="0"/>
              <a:t>의 </a:t>
            </a:r>
            <a:r>
              <a:rPr lang="ko-KR" altLang="en-US" dirty="0" err="1"/>
              <a:t>후속작의</a:t>
            </a:r>
            <a:r>
              <a:rPr lang="ko-KR" altLang="en-US" dirty="0"/>
              <a:t> 성격도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피로사회</a:t>
            </a:r>
            <a:r>
              <a:rPr lang="en-US" altLang="ko-KR" dirty="0"/>
              <a:t>&gt;</a:t>
            </a:r>
            <a:r>
              <a:rPr lang="ko-KR" altLang="en-US" dirty="0"/>
              <a:t>는 신자유주의 사회에서 사람들은 자신의 능력을 한계치를 넘어 소진해가면서 살아가고 그로 인해 신경증과 우울증에 시달린다고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40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3F3FB-F464-4180-9D07-5BF214BA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누구를 위한 투명사회인가</a:t>
            </a:r>
            <a:r>
              <a:rPr lang="en-US" altLang="ko-KR" dirty="0"/>
              <a:t>? </a:t>
            </a:r>
            <a:r>
              <a:rPr lang="ko-KR" altLang="en-US" dirty="0"/>
              <a:t>자기 자신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769214-DF07-4B7C-8365-24E406BA7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투명사회의 일차적 모습은 긍정사회이다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부정사회는 신자유주의 이전 사회의 모습입니다</a:t>
            </a:r>
            <a:r>
              <a:rPr lang="en-US" altLang="ko-KR" dirty="0"/>
              <a:t>. </a:t>
            </a:r>
            <a:r>
              <a:rPr lang="ko-KR" altLang="en-US" dirty="0"/>
              <a:t>냉전시대</a:t>
            </a:r>
            <a:r>
              <a:rPr lang="en-US" altLang="ko-KR" dirty="0"/>
              <a:t>, </a:t>
            </a:r>
            <a:r>
              <a:rPr lang="ko-KR" altLang="en-US" dirty="0"/>
              <a:t>아군과 적군이 분명한 사회는 부정할 것이 많은 사회입니다</a:t>
            </a:r>
            <a:r>
              <a:rPr lang="en-US" altLang="ko-KR" dirty="0"/>
              <a:t>. </a:t>
            </a:r>
            <a:r>
              <a:rPr lang="ko-KR" altLang="en-US" dirty="0"/>
              <a:t>또한 내 할 일만 해도 되는 사회이고 내가 할 일도 정확하게 영역이 정해진 사회입니다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그러나 신자유주의 사회는 긍정사회이면서 </a:t>
            </a:r>
            <a:r>
              <a:rPr lang="ko-KR" altLang="en-US" dirty="0" err="1"/>
              <a:t>투잡</a:t>
            </a:r>
            <a:r>
              <a:rPr lang="en-US" altLang="ko-KR" dirty="0"/>
              <a:t>, </a:t>
            </a:r>
            <a:r>
              <a:rPr lang="ko-KR" altLang="en-US" dirty="0" err="1"/>
              <a:t>쓰리잡을</a:t>
            </a:r>
            <a:r>
              <a:rPr lang="ko-KR" altLang="en-US" dirty="0"/>
              <a:t> 뛰어야 하는 사회입니다</a:t>
            </a:r>
            <a:r>
              <a:rPr lang="en-US" altLang="ko-KR" dirty="0"/>
              <a:t>. </a:t>
            </a:r>
            <a:r>
              <a:rPr lang="ko-KR" altLang="en-US" dirty="0"/>
              <a:t>나는 무엇이든 할 수 있어야합니다</a:t>
            </a:r>
            <a:r>
              <a:rPr lang="en-US" altLang="ko-KR" dirty="0"/>
              <a:t>. </a:t>
            </a:r>
            <a:r>
              <a:rPr lang="ko-KR" altLang="en-US" dirty="0"/>
              <a:t>내가 할 수 있는 영역을 한정할 수 없고 직장에서도 상사가 시키면 뭐든지 </a:t>
            </a:r>
            <a:r>
              <a:rPr lang="ko-KR" altLang="en-US" dirty="0" err="1"/>
              <a:t>해야합니다</a:t>
            </a:r>
            <a:r>
              <a:rPr lang="en-US" altLang="ko-KR" dirty="0"/>
              <a:t>. </a:t>
            </a:r>
            <a:r>
              <a:rPr lang="ko-KR" altLang="en-US" dirty="0" err="1"/>
              <a:t>그러다보니</a:t>
            </a:r>
            <a:r>
              <a:rPr lang="ko-KR" altLang="en-US" dirty="0"/>
              <a:t> 나 자신을 소진할 수밖에 없는 것이죠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투명사회의 일차적 모습은 </a:t>
            </a:r>
            <a:r>
              <a:rPr lang="ko-KR" altLang="en-US" dirty="0" err="1"/>
              <a:t>긍정사회입니다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259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E6F53-1A7D-4569-9B54-30238A43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투명사회는 공리주의 사회에서 더욱 빛을 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A807E5-F4C9-4597-B8BC-DA65C7ADE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104034"/>
          </a:xfrm>
        </p:spPr>
        <p:txBody>
          <a:bodyPr/>
          <a:lstStyle/>
          <a:p>
            <a:r>
              <a:rPr lang="ko-KR" altLang="en-US" dirty="0"/>
              <a:t>사물은 모든 부정성을 떨쳐버릴 때</a:t>
            </a:r>
            <a:r>
              <a:rPr lang="en-US" altLang="ko-KR" dirty="0"/>
              <a:t>, </a:t>
            </a:r>
            <a:r>
              <a:rPr lang="ko-KR" altLang="en-US" dirty="0"/>
              <a:t>매끈하게 다듬어지고 평탄해질 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아무 저항없이 자본과 커뮤니케이션과 정보의 흐름에 순응할 때 투명해짐</a:t>
            </a:r>
            <a:endParaRPr lang="en-US" altLang="ko-KR" dirty="0"/>
          </a:p>
          <a:p>
            <a:r>
              <a:rPr lang="ko-KR" altLang="en-US" dirty="0"/>
              <a:t>행위는 조작이 될 때</a:t>
            </a:r>
            <a:r>
              <a:rPr lang="en-US" altLang="ko-KR" dirty="0"/>
              <a:t>, </a:t>
            </a:r>
            <a:r>
              <a:rPr lang="ko-KR" altLang="en-US" dirty="0"/>
              <a:t>즉 계산하고 조종하고 통제할 수 있는 과정에 종속될 때 투명해짐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시간은 이용 가능한 현재들의 평탄한 연속이 될 때 투명해짐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투명성을 부패와 정보의 자유라는 관점에서만 보는 사람은 그 영향력을 제대로 파악하지 못한다</a:t>
            </a:r>
            <a:r>
              <a:rPr lang="en-US" altLang="ko-KR" dirty="0"/>
              <a:t>. </a:t>
            </a:r>
            <a:r>
              <a:rPr lang="ko-KR" altLang="en-US" dirty="0"/>
              <a:t>투명성은 모든 사회적 과정을 장악하여 근원적인 변화의 물결 속에 끌어들이는 시스템적 강제력이다</a:t>
            </a:r>
            <a:r>
              <a:rPr lang="en-US" altLang="ko-KR" dirty="0"/>
              <a:t>. &lt;</a:t>
            </a:r>
            <a:r>
              <a:rPr lang="ko-KR" altLang="en-US" dirty="0"/>
              <a:t>투명사회</a:t>
            </a:r>
            <a:r>
              <a:rPr lang="en-US" altLang="ko-KR" dirty="0"/>
              <a:t>&gt;14p.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96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4D87D-EDC9-4E67-AA69-B5493027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투명성은 폭력이다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4617C-368F-45BE-9634-4B92A9EF8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501599"/>
          </a:xfrm>
        </p:spPr>
        <p:txBody>
          <a:bodyPr/>
          <a:lstStyle/>
          <a:p>
            <a:r>
              <a:rPr lang="ko-KR" altLang="en-US" dirty="0"/>
              <a:t>오늘날 사회 시스템은 모든 사회적 과정을 조작 가능하고 신속하게 만들기 위해서 투명성을 강요한다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투명성은 타자와 이질적인 것을 제거함으로써 시스템을 </a:t>
            </a:r>
            <a:r>
              <a:rPr lang="ko-KR" altLang="en-US" dirty="0" err="1"/>
              <a:t>안정화시키고</a:t>
            </a:r>
            <a:r>
              <a:rPr lang="ko-KR" altLang="en-US" dirty="0"/>
              <a:t> 가속화한다</a:t>
            </a:r>
            <a:r>
              <a:rPr lang="en-US" altLang="ko-KR" dirty="0"/>
              <a:t>. </a:t>
            </a:r>
            <a:r>
              <a:rPr lang="ko-KR" altLang="en-US" dirty="0"/>
              <a:t>이러한 시스템의 강제로 투명사회는 곧 획일적 사회가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바로 이 점에 투명사회의 전체주의적 특성이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획일화를 표현하는 새 단어 </a:t>
            </a:r>
            <a:r>
              <a:rPr lang="en-US" altLang="ko-KR" dirty="0"/>
              <a:t>: </a:t>
            </a:r>
            <a:r>
              <a:rPr lang="ko-KR" altLang="en-US" dirty="0"/>
              <a:t>투명성“</a:t>
            </a:r>
            <a:endParaRPr lang="en-US" altLang="ko-KR" dirty="0"/>
          </a:p>
          <a:p>
            <a:r>
              <a:rPr lang="ko-KR" altLang="en-US" dirty="0"/>
              <a:t>긍정사회를 지배하는 것은 </a:t>
            </a:r>
            <a:r>
              <a:rPr lang="en-US" altLang="ko-KR" dirty="0"/>
              <a:t>“</a:t>
            </a:r>
            <a:r>
              <a:rPr lang="ko-KR" altLang="en-US" dirty="0"/>
              <a:t>더 이상 어떤 사건도 일어나지 않는 하나의 구조 속에 놓은 정보의 투명성과 </a:t>
            </a:r>
            <a:r>
              <a:rPr lang="ko-KR" altLang="en-US" dirty="0" err="1"/>
              <a:t>외설성</a:t>
            </a:r>
            <a:r>
              <a:rPr lang="en-US" altLang="ko-KR" dirty="0"/>
              <a:t>“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투명성에 대한 강박은 인간마저 </a:t>
            </a:r>
            <a:r>
              <a:rPr lang="ko-KR" altLang="en-US" dirty="0" err="1"/>
              <a:t>평준화하여</a:t>
            </a:r>
            <a:r>
              <a:rPr lang="ko-KR" altLang="en-US" dirty="0"/>
              <a:t> 시스템의 기능적 요소로 만든다</a:t>
            </a:r>
            <a:r>
              <a:rPr lang="en-US" altLang="ko-KR" dirty="0"/>
              <a:t>. </a:t>
            </a:r>
            <a:r>
              <a:rPr lang="ko-KR" altLang="en-US" dirty="0"/>
              <a:t>이런 점에서 투명성은 폭력이다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695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8530E-A804-405C-B825-56F7382A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인간의 영혼은 무엇을 원하는가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8C458D-8D84-40C9-9CA7-A5D0368AE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302816"/>
          </a:xfrm>
        </p:spPr>
        <p:txBody>
          <a:bodyPr/>
          <a:lstStyle/>
          <a:p>
            <a:r>
              <a:rPr lang="ko-KR" altLang="en-US" dirty="0"/>
              <a:t>인간의 영혼은 분명 타자의 시선을 받지 않은 채 자기 혼자 있을 수 있는 공간을 필요로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영혼의 내부를 훤히 비춘다면</a:t>
            </a:r>
            <a:r>
              <a:rPr lang="en-US" altLang="ko-KR" dirty="0"/>
              <a:t>, </a:t>
            </a:r>
            <a:r>
              <a:rPr lang="ko-KR" altLang="en-US" dirty="0"/>
              <a:t>영혼은 불타버릴 것이며 특별한 종류의 소진 상태에 빠질 것이다</a:t>
            </a:r>
            <a:r>
              <a:rPr lang="en-US" altLang="ko-KR" dirty="0"/>
              <a:t>. </a:t>
            </a:r>
            <a:r>
              <a:rPr lang="ko-KR" altLang="en-US" dirty="0"/>
              <a:t>오직 기계만이 투명하다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‘</a:t>
            </a:r>
            <a:r>
              <a:rPr lang="ko-KR" altLang="en-US" dirty="0" err="1"/>
              <a:t>포스트프라이버시</a:t>
            </a:r>
            <a:r>
              <a:rPr lang="ko-KR" altLang="en-US" dirty="0"/>
              <a:t> </a:t>
            </a:r>
            <a:r>
              <a:rPr lang="en-US" altLang="ko-KR" dirty="0"/>
              <a:t>post-privacy’</a:t>
            </a:r>
            <a:r>
              <a:rPr lang="ko-KR" altLang="en-US" dirty="0"/>
              <a:t>의 이데올로기는 극히 단순하다</a:t>
            </a:r>
            <a:r>
              <a:rPr lang="en-US" altLang="ko-KR" dirty="0"/>
              <a:t>. </a:t>
            </a:r>
            <a:r>
              <a:rPr lang="ko-KR" altLang="en-US" dirty="0"/>
              <a:t>이 이데올로기는 투명성의 이름으로 사적 영역의 완전한 포기를 요구하며</a:t>
            </a:r>
            <a:r>
              <a:rPr lang="en-US" altLang="ko-KR" dirty="0"/>
              <a:t>, </a:t>
            </a:r>
            <a:r>
              <a:rPr lang="ko-KR" altLang="en-US" dirty="0"/>
              <a:t>이를 통해 투명한 커뮤니케이션을 실현하고자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속에는 몇 가지 오류가 들어 있다</a:t>
            </a:r>
            <a:r>
              <a:rPr lang="en-US" altLang="ko-KR" dirty="0"/>
              <a:t>. </a:t>
            </a:r>
            <a:r>
              <a:rPr lang="ko-KR" altLang="en-US" dirty="0"/>
              <a:t>인간은 자기 </a:t>
            </a:r>
            <a:r>
              <a:rPr lang="ko-KR" altLang="en-US" dirty="0" err="1"/>
              <a:t>자신에게조차</a:t>
            </a:r>
            <a:r>
              <a:rPr lang="ko-KR" altLang="en-US" dirty="0"/>
              <a:t> 투명하지 않다</a:t>
            </a:r>
            <a:r>
              <a:rPr lang="en-US" altLang="ko-KR" dirty="0"/>
              <a:t>. </a:t>
            </a:r>
            <a:r>
              <a:rPr lang="ko-KR" altLang="en-US" dirty="0"/>
              <a:t>프로이트에 따르면 자아는 무의식이 거침없이 긍정하고 갈망하는 것을 부정한다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50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6658BBEC-B233-4A2A-AE52-351719745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프로이트의 정신구조</a:t>
            </a:r>
            <a:br>
              <a:rPr lang="en-US" altLang="ko-KR" dirty="0"/>
            </a:br>
            <a:r>
              <a:rPr lang="ko-KR" altLang="en-US" dirty="0"/>
              <a:t>그림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https://m.blog.naver.com/bbss007/221297417615</a:t>
            </a:r>
            <a:endParaRPr 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0D0D317C-C7F4-4498-B17B-AD97887BC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7001" y="2190749"/>
            <a:ext cx="5314950" cy="39862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286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4C61F-2FF7-4FC6-BE11-284573033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조디와</a:t>
            </a:r>
            <a:r>
              <a:rPr lang="ko-KR" altLang="en-US" dirty="0"/>
              <a:t> 메리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6CB529-4264-46D1-9E40-3C8E33185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2000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영국의 항소법원은 </a:t>
            </a:r>
            <a:r>
              <a:rPr lang="en-US" altLang="ko-KR" dirty="0"/>
              <a:t>‘</a:t>
            </a:r>
            <a:r>
              <a:rPr lang="ko-KR" altLang="en-US" dirty="0"/>
              <a:t>한 명이라도 살릴 것인가</a:t>
            </a:r>
            <a:r>
              <a:rPr lang="en-US" altLang="ko-KR" dirty="0"/>
              <a:t>?’ </a:t>
            </a:r>
            <a:r>
              <a:rPr lang="ko-KR" altLang="en-US" dirty="0"/>
              <a:t>아니면 </a:t>
            </a:r>
            <a:r>
              <a:rPr lang="en-US" altLang="ko-KR" dirty="0"/>
              <a:t>‘</a:t>
            </a:r>
            <a:r>
              <a:rPr lang="ko-KR" altLang="en-US" dirty="0"/>
              <a:t>두 명 모두 죽게 내버려 둘 것인가</a:t>
            </a:r>
            <a:r>
              <a:rPr lang="en-US" altLang="ko-KR" dirty="0"/>
              <a:t>?’</a:t>
            </a:r>
            <a:r>
              <a:rPr lang="ko-KR" altLang="en-US" dirty="0"/>
              <a:t>의 문제로 논쟁의 중심에 섰던 </a:t>
            </a:r>
            <a:r>
              <a:rPr lang="ko-KR" altLang="en-US" dirty="0" err="1"/>
              <a:t>샴쌍둥이</a:t>
            </a:r>
            <a:r>
              <a:rPr lang="ko-KR" altLang="en-US" dirty="0"/>
              <a:t> </a:t>
            </a:r>
            <a:r>
              <a:rPr lang="ko-KR" altLang="en-US" dirty="0" err="1"/>
              <a:t>졷와</a:t>
            </a:r>
            <a:r>
              <a:rPr lang="ko-KR" altLang="en-US" dirty="0"/>
              <a:t> </a:t>
            </a:r>
            <a:r>
              <a:rPr lang="ko-KR" altLang="en-US" dirty="0" err="1"/>
              <a:t>메리에</a:t>
            </a:r>
            <a:r>
              <a:rPr lang="ko-KR" altLang="en-US" dirty="0"/>
              <a:t> 대해 분리수술을 하라는 판결을 내렸다</a:t>
            </a:r>
            <a:r>
              <a:rPr lang="en-US" altLang="ko-KR" dirty="0"/>
              <a:t>. </a:t>
            </a:r>
            <a:r>
              <a:rPr lang="ko-KR" altLang="en-US" dirty="0"/>
              <a:t>둘은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일 하복부가 붙은 채 태어났다</a:t>
            </a:r>
            <a:r>
              <a:rPr lang="en-US" altLang="ko-KR" dirty="0"/>
              <a:t>. </a:t>
            </a:r>
            <a:r>
              <a:rPr lang="ko-KR" altLang="en-US" dirty="0"/>
              <a:t>메리는 </a:t>
            </a:r>
            <a:r>
              <a:rPr lang="ko-KR" altLang="en-US" dirty="0" err="1"/>
              <a:t>조디의</a:t>
            </a:r>
            <a:r>
              <a:rPr lang="ko-KR" altLang="en-US" dirty="0"/>
              <a:t> 건강한 심장과 폐에 의지해 겨우 생명을 유지하고 있었다</a:t>
            </a:r>
            <a:r>
              <a:rPr lang="en-US" altLang="ko-KR" dirty="0"/>
              <a:t>. </a:t>
            </a:r>
            <a:r>
              <a:rPr lang="ko-KR" altLang="en-US" dirty="0"/>
              <a:t>의료진은 분리수술을 하지 않으면 수동적 삶을 유지하는 메리는 물론 건강한 </a:t>
            </a:r>
            <a:r>
              <a:rPr lang="ko-KR" altLang="en-US" dirty="0" err="1"/>
              <a:t>조디마저</a:t>
            </a:r>
            <a:r>
              <a:rPr lang="ko-KR" altLang="en-US" dirty="0"/>
              <a:t> 수개월 이내에 목숨을 잃게 될 것이라고 진단했다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가톨릭교회와 생명 옹호 단체들은 분리수술을 반대했지만 중요한 것은 부모의 뜻이라는 점도 강조했다</a:t>
            </a:r>
            <a:r>
              <a:rPr lang="en-US" altLang="ko-KR" dirty="0"/>
              <a:t>.</a:t>
            </a:r>
            <a:r>
              <a:rPr lang="ko-KR" altLang="en-US" dirty="0"/>
              <a:t> 부모도 수술을 거부했다</a:t>
            </a:r>
            <a:r>
              <a:rPr lang="en-US" altLang="ko-KR" dirty="0"/>
              <a:t>. </a:t>
            </a:r>
            <a:r>
              <a:rPr lang="ko-KR" altLang="en-US" dirty="0"/>
              <a:t>그러나 여론은 </a:t>
            </a:r>
            <a:r>
              <a:rPr lang="en-US" altLang="ko-KR" dirty="0"/>
              <a:t>78%</a:t>
            </a:r>
            <a:r>
              <a:rPr lang="ko-KR" altLang="en-US" dirty="0"/>
              <a:t>가 수술에 찬성했다</a:t>
            </a:r>
            <a:r>
              <a:rPr lang="en-US" altLang="ko-KR" dirty="0"/>
              <a:t>. </a:t>
            </a:r>
            <a:r>
              <a:rPr lang="ko-KR" altLang="en-US" dirty="0"/>
              <a:t>법원은 수술결정을 했고 결국 메리는 죽고 </a:t>
            </a:r>
            <a:r>
              <a:rPr lang="ko-KR" altLang="en-US" dirty="0" err="1"/>
              <a:t>조디는</a:t>
            </a:r>
            <a:r>
              <a:rPr lang="ko-KR" altLang="en-US" dirty="0"/>
              <a:t> 살았다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18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93417-4E4D-427B-85C0-0077D662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개인의 자율성도 타인을 이해하지 않을 자유를 전제한다</a:t>
            </a:r>
            <a:r>
              <a:rPr lang="en-US" altLang="ko-KR" sz="2800" dirty="0"/>
              <a:t>(18p)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CD12A5-0A6B-4769-B512-7C6F1361A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491405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리처드 </a:t>
            </a:r>
            <a:r>
              <a:rPr lang="ko-KR" altLang="en-US" dirty="0" err="1"/>
              <a:t>세넷</a:t>
            </a:r>
            <a:r>
              <a:rPr lang="ko-KR" altLang="en-US" dirty="0"/>
              <a:t> </a:t>
            </a:r>
            <a:r>
              <a:rPr lang="en-US" altLang="ko-KR" dirty="0"/>
              <a:t>:”</a:t>
            </a:r>
            <a:r>
              <a:rPr lang="ko-KR" altLang="en-US" dirty="0"/>
              <a:t>자율성은 이해의 평등</a:t>
            </a:r>
            <a:r>
              <a:rPr lang="en-US" altLang="ko-KR" dirty="0"/>
              <a:t>, </a:t>
            </a:r>
            <a:r>
              <a:rPr lang="ko-KR" altLang="en-US" dirty="0"/>
              <a:t>즉 투명한 평등이 아니라 타인에게서 이해되지 않는 바를 받아들인다는 것</a:t>
            </a:r>
            <a:r>
              <a:rPr lang="en-US" altLang="ko-KR" dirty="0"/>
              <a:t>, </a:t>
            </a:r>
            <a:r>
              <a:rPr lang="ko-KR" altLang="en-US" dirty="0"/>
              <a:t>즉 불투명한 평등을 의미한다</a:t>
            </a:r>
            <a:r>
              <a:rPr lang="en-US" altLang="ko-KR" dirty="0"/>
              <a:t>.”</a:t>
            </a:r>
          </a:p>
          <a:p>
            <a:r>
              <a:rPr lang="ko-KR" altLang="en-US" dirty="0"/>
              <a:t>게다가 투명한 관계는 모든 매력</a:t>
            </a:r>
            <a:r>
              <a:rPr lang="en-US" altLang="ko-KR" dirty="0"/>
              <a:t>, </a:t>
            </a:r>
            <a:r>
              <a:rPr lang="ko-KR" altLang="en-US" dirty="0"/>
              <a:t>모든 활기를 잃어버린 죽은 관계이다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완전히 투명한 것은 오직 죽은 </a:t>
            </a:r>
            <a:r>
              <a:rPr lang="ko-KR" altLang="en-US" dirty="0" err="1"/>
              <a:t>자뿐이다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새로운 계몽은 바로 인간의 삶과 사회생활에서 긍정적이고 생산적인 영역이 투명성의 강제로 인해 마구 파괴되고 있음을 인식하는 데 있다</a:t>
            </a:r>
            <a:r>
              <a:rPr lang="en-US" altLang="ko-KR" dirty="0"/>
              <a:t>.(19p)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행복은 중세 독일어에서 </a:t>
            </a:r>
            <a:r>
              <a:rPr lang="en-US" altLang="ko-KR" dirty="0" err="1"/>
              <a:t>gel</a:t>
            </a:r>
            <a:r>
              <a:rPr lang="en-US" altLang="ko-KR" sz="2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ü</a:t>
            </a:r>
            <a:r>
              <a:rPr lang="en-US" altLang="ko-KR" dirty="0" err="1"/>
              <a:t>cke</a:t>
            </a:r>
            <a:r>
              <a:rPr lang="ko-KR" altLang="en-US" dirty="0"/>
              <a:t>였다</a:t>
            </a:r>
            <a:r>
              <a:rPr lang="en-US" altLang="ko-KR" dirty="0"/>
              <a:t>. </a:t>
            </a:r>
            <a:r>
              <a:rPr lang="ko-KR" altLang="en-US" dirty="0"/>
              <a:t>빈틈이라는 의미이다</a:t>
            </a:r>
            <a:r>
              <a:rPr lang="en-US" altLang="ko-KR" dirty="0"/>
              <a:t>. </a:t>
            </a:r>
            <a:r>
              <a:rPr lang="ko-KR" altLang="en-US" dirty="0"/>
              <a:t>빈틈의 부정성을 더 이상 허용하지 않는 사회는 행복이 없는 사회이다</a:t>
            </a:r>
            <a:r>
              <a:rPr lang="en-US" altLang="ko-KR" dirty="0"/>
              <a:t>. </a:t>
            </a:r>
            <a:r>
              <a:rPr lang="ko-KR" altLang="en-US" dirty="0"/>
              <a:t>시각의 빈틈이 없는 사랑은 포르노이다</a:t>
            </a:r>
            <a:r>
              <a:rPr lang="en-US" altLang="ko-KR" dirty="0"/>
              <a:t>. </a:t>
            </a:r>
            <a:r>
              <a:rPr lang="ko-KR" altLang="en-US" dirty="0"/>
              <a:t>그리고 지식의 빈틈이 없다면 사유는 계산으로 전락하고 만다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636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9F900-0296-4CF5-9674-58D02B95F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우리 사회는 투명사회를 지향하는가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43268-4745-4C8C-BA16-7CDD4E8BE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상황을 한 가지로만 보아서는 이 문제에 대해 쉽게 결론을 내릴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편에서는 투명사회를 지지하고 또 다른 한 편에서는 여전히 불투명사회를 지지하기 때문이다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우리사회는 불투명하기 때문에 생긴 문제들을 해결하기 위해서는 적극적으로 투명성을 요구하고 희생한다</a:t>
            </a:r>
            <a:r>
              <a:rPr lang="en-US" altLang="ko-KR" dirty="0"/>
              <a:t>. </a:t>
            </a:r>
            <a:r>
              <a:rPr lang="ko-KR" altLang="en-US" dirty="0"/>
              <a:t>앞서도 이야기했지만 코로나</a:t>
            </a:r>
            <a:r>
              <a:rPr lang="en-US" altLang="ko-KR" dirty="0"/>
              <a:t>19</a:t>
            </a:r>
            <a:r>
              <a:rPr lang="ko-KR" altLang="en-US" dirty="0"/>
              <a:t>의 문제를 해결하는 우리사회의 방식이 그렇다</a:t>
            </a:r>
            <a:r>
              <a:rPr lang="en-US" altLang="ko-KR" dirty="0"/>
              <a:t>. </a:t>
            </a:r>
            <a:r>
              <a:rPr lang="ko-KR" altLang="en-US" dirty="0"/>
              <a:t>범죄의 사각지대에서 나와 가족을 지키고자 어두운 곳에 설치된 범죄예방용 </a:t>
            </a:r>
            <a:r>
              <a:rPr lang="en-US" altLang="ko-KR" dirty="0" err="1"/>
              <a:t>cctv</a:t>
            </a:r>
            <a:r>
              <a:rPr lang="ko-KR" altLang="en-US" dirty="0"/>
              <a:t>에 이의를 제기하지 않는다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그러나</a:t>
            </a:r>
            <a:r>
              <a:rPr lang="en-US" altLang="ko-KR" dirty="0"/>
              <a:t>…….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33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546AC-3626-4676-8585-00308DFAD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오늘도 내가 자발적으로 제공한 개인정보 때문에</a:t>
            </a:r>
            <a:r>
              <a:rPr lang="en-US" altLang="ko-KR" dirty="0"/>
              <a:t>…..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865ED3-92F0-4B63-B57B-25E8997C8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보험권유 전화를 받았고 차단했다</a:t>
            </a:r>
            <a:r>
              <a:rPr lang="en-US" altLang="ko-KR" dirty="0"/>
              <a:t>. </a:t>
            </a:r>
            <a:r>
              <a:rPr lang="ko-KR" altLang="en-US" dirty="0"/>
              <a:t>그러나 이들은 또 다른 전화번호로 나에게 전화를 할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내가 쓰는 신용카드는 전국의 전산망에 기록되어 국가가 요구할 경우 나의 일거수일투족을 보고받을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내가 원하지 않아도 집에서 학교까지 오는 길에 나는 수십 수백대의 </a:t>
            </a:r>
            <a:r>
              <a:rPr lang="en-US" altLang="ko-KR" dirty="0" err="1"/>
              <a:t>cctv</a:t>
            </a:r>
            <a:r>
              <a:rPr lang="ko-KR" altLang="en-US" dirty="0"/>
              <a:t>에 나의 사생활을 고스란히 노출한다</a:t>
            </a:r>
            <a:r>
              <a:rPr lang="en-US" altLang="ko-KR" dirty="0"/>
              <a:t>. </a:t>
            </a:r>
            <a:r>
              <a:rPr lang="ko-KR" altLang="en-US" dirty="0"/>
              <a:t>누군가 악의적으로 이용하려고 한다면 얼마든지 가능하다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N</a:t>
            </a:r>
            <a:r>
              <a:rPr lang="ko-KR" altLang="en-US" dirty="0" err="1"/>
              <a:t>번방</a:t>
            </a:r>
            <a:r>
              <a:rPr lang="ko-KR" altLang="en-US" dirty="0"/>
              <a:t> </a:t>
            </a:r>
            <a:r>
              <a:rPr lang="ko-KR" altLang="en-US" dirty="0" err="1"/>
              <a:t>조주빈은</a:t>
            </a:r>
            <a:r>
              <a:rPr lang="ko-KR" altLang="en-US" dirty="0"/>
              <a:t> 그가 가진 디지털 기술로 </a:t>
            </a:r>
            <a:r>
              <a:rPr lang="en-US" altLang="ko-KR" dirty="0"/>
              <a:t>70</a:t>
            </a:r>
            <a:r>
              <a:rPr lang="ko-KR" altLang="en-US" dirty="0"/>
              <a:t>여명의 여성들을 협박하고 </a:t>
            </a:r>
            <a:r>
              <a:rPr lang="ko-KR" altLang="en-US" dirty="0" err="1"/>
              <a:t>포르노그래피를</a:t>
            </a:r>
            <a:r>
              <a:rPr lang="ko-KR" altLang="en-US" dirty="0"/>
              <a:t> 만들어 돈을 벌었다</a:t>
            </a:r>
            <a:r>
              <a:rPr lang="en-US" altLang="ko-KR" dirty="0"/>
              <a:t>. </a:t>
            </a:r>
            <a:r>
              <a:rPr lang="ko-KR" altLang="en-US" dirty="0"/>
              <a:t>사람들은 </a:t>
            </a:r>
            <a:r>
              <a:rPr lang="ko-KR" altLang="en-US" dirty="0" err="1"/>
              <a:t>포르노그래피의</a:t>
            </a:r>
            <a:r>
              <a:rPr lang="ko-KR" altLang="en-US" dirty="0"/>
              <a:t> 투명성에 열광하고 </a:t>
            </a:r>
            <a:r>
              <a:rPr lang="ko-KR" altLang="en-US" dirty="0" err="1"/>
              <a:t>조주빈과</a:t>
            </a:r>
            <a:r>
              <a:rPr lang="ko-KR" altLang="en-US" dirty="0"/>
              <a:t> 일당들은 범죄에 이용했다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1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0B59-B372-4025-B85D-1278E1C25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10311618" cy="1362113"/>
          </a:xfrm>
        </p:spPr>
        <p:txBody>
          <a:bodyPr/>
          <a:lstStyle/>
          <a:p>
            <a:r>
              <a:rPr lang="ko-KR" altLang="en-US" dirty="0"/>
              <a:t>나의 지출규모와 소비패턴은 나보다 카드회사가 더 잘 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1874833-0C1C-44DA-8BA2-92C1AA8C8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881" y="2118763"/>
            <a:ext cx="6796283" cy="457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5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B2B2B-7532-45BA-84DE-46B68ED5D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10705514" cy="1362113"/>
          </a:xfrm>
        </p:spPr>
        <p:txBody>
          <a:bodyPr/>
          <a:lstStyle/>
          <a:p>
            <a:r>
              <a:rPr lang="ko-KR" altLang="en-US" dirty="0"/>
              <a:t>디지털 기술을 이용한 성범죄자 </a:t>
            </a:r>
            <a:r>
              <a:rPr lang="ko-KR" altLang="en-US" dirty="0" err="1"/>
              <a:t>조주빈</a:t>
            </a:r>
            <a:r>
              <a:rPr lang="en-US" altLang="ko-KR" dirty="0"/>
              <a:t>, </a:t>
            </a:r>
            <a:r>
              <a:rPr lang="ko-KR" altLang="en-US" dirty="0"/>
              <a:t>그는 악마가 아니다</a:t>
            </a:r>
          </a:p>
        </p:txBody>
      </p:sp>
      <p:pic>
        <p:nvPicPr>
          <p:cNvPr id="4" name="온라인 미디어 3" title="￬ﾞﾐ￬ﾹﾭ '￬ﾕﾅ￫ﾧﾈ' ￬ﾡﾰ￬ﾣﾼ￫ﾹﾈ￬ﾗﾐ￪ﾲﾌ ￬ﾄﾜ￬ﾂﾬ ￫ﾶﾀ￬ﾗﾬ￭ﾕﾘ￫ﾊﾔ ￬ﾖﾸ￫ﾡﾠ... N￫ﾲﾈ￫ﾰﾩ '￫ﾰﾕ￬ﾂﾬ'￫ﾊﾔ ￬ﾕﾅ￫ﾧﾈ￪ﾰﾀ ￬ﾕﾄ￫ﾋﾈ￫ﾋﾤ / ￬ﾊﾤ￫ﾸﾌ￬ﾊﾤ￫ﾉﾴ￬ﾊﾤ">
            <a:hlinkClick r:id="" action="ppaction://media"/>
            <a:extLst>
              <a:ext uri="{FF2B5EF4-FFF2-40B4-BE49-F238E27FC236}">
                <a16:creationId xmlns:a16="http://schemas.microsoft.com/office/drawing/2014/main" id="{FE3F0508-693C-4535-91CB-A517DF0C3F3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51113" y="2190750"/>
            <a:ext cx="7086600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4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00FEF-982E-4C1E-8E65-019868B3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오늘날의 투명성은 딜레마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96080C-41D0-4F4E-8D10-CADC7CFD1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딜레마는 손잡이가 없는 양날의 검이다</a:t>
            </a:r>
            <a:r>
              <a:rPr lang="en-US" altLang="ko-KR" dirty="0"/>
              <a:t>. </a:t>
            </a:r>
            <a:r>
              <a:rPr lang="ko-KR" altLang="en-US" dirty="0"/>
              <a:t>칼을 잡아야 하는데 어느 쪽도 잡을 수가 없는 양날의 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현대사회의 생활을 영위하기 위해서</a:t>
            </a:r>
            <a:r>
              <a:rPr lang="en-US" altLang="ko-KR" dirty="0"/>
              <a:t>, </a:t>
            </a:r>
            <a:r>
              <a:rPr lang="ko-KR" altLang="en-US" dirty="0"/>
              <a:t>범죄로부터 안전을 도모하려면 자발적 정보제공은 필수이다</a:t>
            </a:r>
            <a:r>
              <a:rPr lang="en-US" altLang="ko-KR" dirty="0"/>
              <a:t>. </a:t>
            </a:r>
            <a:r>
              <a:rPr lang="ko-KR" altLang="en-US" dirty="0"/>
              <a:t>그렇다면 나는 투명사회의 공범자다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그러나 존재론적으로 인간은 개인의 가치를 </a:t>
            </a:r>
            <a:r>
              <a:rPr lang="ko-KR" altLang="en-US" dirty="0" err="1"/>
              <a:t>유지해야하고</a:t>
            </a:r>
            <a:r>
              <a:rPr lang="ko-KR" altLang="en-US" dirty="0"/>
              <a:t> 나의 사생활을 지켜야한다</a:t>
            </a:r>
            <a:r>
              <a:rPr lang="en-US" altLang="ko-KR" dirty="0"/>
              <a:t>. </a:t>
            </a:r>
            <a:r>
              <a:rPr lang="ko-KR" altLang="en-US" dirty="0"/>
              <a:t>나의 은밀한 사행활을 누군가 매일 주시하고 있다는 것은 정상적인 삶이 아니다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개인적 삶의 불투명성을 위해서 우리가 노력할 수 있는 일이 무엇이 있을지 생각해보자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8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47139EF-9E19-4571-A94C-52B1891C5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ko-KR" altLang="en-US" dirty="0"/>
              <a:t>나만 아는 불투명성의 영혼의 삶을 위하여</a:t>
            </a:r>
            <a:r>
              <a:rPr lang="en-US" altLang="ko-KR" dirty="0"/>
              <a:t>!!</a:t>
            </a:r>
            <a:endParaRPr 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BE9E2DD-5F7F-4825-9746-0E59CCE91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548" r="2" b="13431"/>
          <a:stretch/>
        </p:blipFill>
        <p:spPr>
          <a:xfrm>
            <a:off x="1280160" y="2190749"/>
            <a:ext cx="9628632" cy="39862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11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78FB0-64E5-48C7-8F18-6241D89BF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ko-KR" altLang="en-US" dirty="0" err="1"/>
              <a:t>의무론적</a:t>
            </a:r>
            <a:r>
              <a:rPr lang="ko-KR" altLang="en-US" dirty="0"/>
              <a:t> 윤리설에 따르면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1C7E7D-CDA8-4150-864A-3AF24E9F7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338194"/>
            <a:ext cx="4489704" cy="3699516"/>
          </a:xfrm>
          <a:prstGeom prst="rect">
            <a:avLst/>
          </a:prstGeom>
          <a:noFill/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999D00-CF29-44C2-9F72-32E680327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>
            <a:normAutofit/>
          </a:bodyPr>
          <a:lstStyle/>
          <a:p>
            <a:r>
              <a:rPr lang="ko-KR" altLang="en-US" dirty="0"/>
              <a:t>자연법에 따라 어느 한 쪽을 임의적으로 죽여서는 안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대부분의 </a:t>
            </a:r>
            <a:r>
              <a:rPr lang="ko-KR" altLang="en-US" dirty="0" err="1"/>
              <a:t>샴쌍둥이들은</a:t>
            </a:r>
            <a:r>
              <a:rPr lang="ko-KR" altLang="en-US" dirty="0"/>
              <a:t> 건강하지 못한 상태이므로 조만간 생명을 잃는다</a:t>
            </a:r>
            <a:r>
              <a:rPr lang="en-US" altLang="ko-KR" dirty="0"/>
              <a:t>. </a:t>
            </a:r>
            <a:r>
              <a:rPr lang="ko-KR" altLang="en-US" dirty="0"/>
              <a:t>이를 두고 봐야 하는가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그러나 설령 아이들이 살아난다 하더라도 자라면서 겪게 될 인간적인 괴로움은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84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DE902-61F6-48B9-A964-276641CAB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공리주의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3EF301F-6D64-47A2-9DA9-F06B820F2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/>
          <a:lstStyle/>
          <a:p>
            <a:r>
              <a:rPr lang="ko-KR" altLang="en-US" dirty="0"/>
              <a:t>공리주의 </a:t>
            </a:r>
            <a:r>
              <a:rPr lang="en-US" altLang="ko-KR" dirty="0"/>
              <a:t>utilitarianism</a:t>
            </a:r>
          </a:p>
          <a:p>
            <a:r>
              <a:rPr lang="ko-KR" altLang="en-US" dirty="0"/>
              <a:t>功利主義 </a:t>
            </a:r>
            <a:endParaRPr lang="en-US" altLang="ko-KR" dirty="0"/>
          </a:p>
          <a:p>
            <a:r>
              <a:rPr lang="en-US" dirty="0"/>
              <a:t>19</a:t>
            </a:r>
            <a:r>
              <a:rPr lang="ko-KR" altLang="en-US" dirty="0"/>
              <a:t>세기 중반 영국에서 나타난 사회 사상으로 가치 판단의 기준을 효용과 행복의 증진에 두어 </a:t>
            </a:r>
            <a:r>
              <a:rPr lang="en-US" altLang="ko-KR" dirty="0"/>
              <a:t>‘</a:t>
            </a:r>
            <a:r>
              <a:rPr lang="ko-KR" altLang="en-US" dirty="0"/>
              <a:t>최대다수의 최대 행복</a:t>
            </a:r>
            <a:r>
              <a:rPr lang="en-US" altLang="ko-KR" dirty="0"/>
              <a:t>‘ </a:t>
            </a:r>
            <a:r>
              <a:rPr lang="ko-KR" altLang="en-US" dirty="0"/>
              <a:t>실현을 윤리적 행위의 목적으로 삼았다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9CC98F7-D5E6-4A4A-8B19-F602D998DB1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5518896" y="2220957"/>
            <a:ext cx="5389895" cy="42445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387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D700AD-7EA4-4109-A082-B31B406B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공리주의가 중요하게 여기는 유용성이란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B0EF5A-FAA3-417A-8881-4CA124103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효용</a:t>
            </a:r>
            <a:r>
              <a:rPr lang="en-US" altLang="ko-KR" dirty="0"/>
              <a:t>, </a:t>
            </a:r>
            <a:r>
              <a:rPr lang="ko-KR" altLang="en-US" dirty="0"/>
              <a:t>쾌락</a:t>
            </a:r>
            <a:r>
              <a:rPr lang="en-US" altLang="ko-KR" dirty="0"/>
              <a:t>, </a:t>
            </a:r>
            <a:r>
              <a:rPr lang="ko-KR" altLang="en-US" dirty="0"/>
              <a:t>행복</a:t>
            </a:r>
            <a:endParaRPr lang="en-US" altLang="ko-KR" dirty="0"/>
          </a:p>
          <a:p>
            <a:r>
              <a:rPr lang="ko-KR" altLang="en-US" dirty="0" err="1"/>
              <a:t>벤담은</a:t>
            </a:r>
            <a:r>
              <a:rPr lang="ko-KR" altLang="en-US" dirty="0"/>
              <a:t> 유용성의 </a:t>
            </a:r>
            <a:r>
              <a:rPr lang="ko-KR" altLang="en-US" dirty="0" err="1"/>
              <a:t>원리란</a:t>
            </a:r>
            <a:r>
              <a:rPr lang="ko-KR" altLang="en-US" dirty="0"/>
              <a:t> 어떤 행동이 그 행동과 관련된 사람들의 이익을 증대 혹은 감소시키는지를 기준으로 그 행동을 승인하거나 거부하는 것이라고 설명한다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어떤 행동이 행복이라는 결과를 </a:t>
            </a:r>
            <a:r>
              <a:rPr lang="ko-KR" altLang="en-US" dirty="0" err="1"/>
              <a:t>증대시키는</a:t>
            </a:r>
            <a:r>
              <a:rPr lang="ko-KR" altLang="en-US" dirty="0"/>
              <a:t> 경향이 있으면 좋은 것이고</a:t>
            </a:r>
            <a:r>
              <a:rPr lang="en-US" altLang="ko-KR" dirty="0"/>
              <a:t>, </a:t>
            </a:r>
            <a:r>
              <a:rPr lang="ko-KR" altLang="en-US" dirty="0"/>
              <a:t>그와 반대되는 고통을 늘리는 경향이 있으면 악이라는 입장이다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결과로서의 행복이 쾌락과 같은 의미이기 때문에 결국 쾌락을 극대화하거나 최소화하는 행위는 선이지만</a:t>
            </a:r>
            <a:r>
              <a:rPr lang="en-US" altLang="ko-KR" dirty="0"/>
              <a:t>, </a:t>
            </a:r>
            <a:r>
              <a:rPr lang="ko-KR" altLang="en-US" dirty="0"/>
              <a:t>반대로 고통을 확대하는 경향이 있는 행위는 악이라는 주장도 정확히 맞다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022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062F8-C402-4827-A327-16C370E6D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쾌락과 행복은 계산할 수 있다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28D8D-7E1A-497B-BBC9-F0579361F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쾌락</a:t>
            </a:r>
            <a:r>
              <a:rPr lang="en-US" altLang="ko-KR" dirty="0"/>
              <a:t>2+</a:t>
            </a:r>
            <a:r>
              <a:rPr lang="ko-KR" altLang="en-US" dirty="0"/>
              <a:t>쾌락</a:t>
            </a:r>
            <a:r>
              <a:rPr lang="en-US" altLang="ko-KR" dirty="0"/>
              <a:t>6-</a:t>
            </a:r>
            <a:r>
              <a:rPr lang="ko-KR" altLang="en-US" dirty="0"/>
              <a:t>고통</a:t>
            </a:r>
            <a:r>
              <a:rPr lang="en-US" altLang="ko-KR" dirty="0"/>
              <a:t>3=</a:t>
            </a:r>
            <a:r>
              <a:rPr lang="ko-KR" altLang="en-US" dirty="0"/>
              <a:t>쾌락</a:t>
            </a:r>
            <a:r>
              <a:rPr lang="en-US" altLang="ko-KR" dirty="0"/>
              <a:t>5</a:t>
            </a:r>
          </a:p>
          <a:p>
            <a:r>
              <a:rPr lang="ko-KR" altLang="en-US" dirty="0" err="1"/>
              <a:t>벤담은</a:t>
            </a:r>
            <a:r>
              <a:rPr lang="ko-KR" altLang="en-US" dirty="0"/>
              <a:t> 쾌락과 행복의 양을 측정하는 기준까지 제시하여</a:t>
            </a:r>
            <a:r>
              <a:rPr lang="en-US" altLang="ko-KR" dirty="0"/>
              <a:t>(</a:t>
            </a:r>
            <a:r>
              <a:rPr lang="ko-KR" altLang="en-US" dirty="0"/>
              <a:t>쾌락 계산법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이를 근거로 쾌락과 고통을 계산한 다음</a:t>
            </a:r>
            <a:r>
              <a:rPr lang="en-US" altLang="ko-KR" dirty="0"/>
              <a:t>, </a:t>
            </a:r>
            <a:r>
              <a:rPr lang="ko-KR" altLang="en-US" dirty="0"/>
              <a:t>어떤 선택과 행동을 해야 할 것인지 결정해야 한다고 주장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벤담의</a:t>
            </a:r>
            <a:r>
              <a:rPr lang="ko-KR" altLang="en-US" dirty="0"/>
              <a:t> 쾌락 계산법은 오늘날 정부의 중요한 행정과 경제 정책 분야에서 </a:t>
            </a:r>
            <a:r>
              <a:rPr lang="en-US" altLang="ko-KR" dirty="0"/>
              <a:t>‘</a:t>
            </a:r>
            <a:r>
              <a:rPr lang="ko-KR" altLang="en-US" dirty="0"/>
              <a:t>비용</a:t>
            </a:r>
            <a:r>
              <a:rPr lang="en-US" altLang="ko-KR" dirty="0"/>
              <a:t>-</a:t>
            </a:r>
            <a:r>
              <a:rPr lang="ko-KR" altLang="en-US" dirty="0"/>
              <a:t>편익 분석</a:t>
            </a:r>
            <a:r>
              <a:rPr lang="en-US" altLang="ko-KR" dirty="0"/>
              <a:t>’</a:t>
            </a:r>
            <a:r>
              <a:rPr lang="ko-KR" altLang="en-US" dirty="0"/>
              <a:t>으로 매우 중요하게 응용되고 있다</a:t>
            </a:r>
            <a:r>
              <a:rPr lang="en-US" altLang="ko-KR" dirty="0"/>
              <a:t>. </a:t>
            </a:r>
            <a:r>
              <a:rPr lang="ko-KR" altLang="en-US" dirty="0"/>
              <a:t>계산의 변수는 다음과 같다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강도</a:t>
            </a:r>
            <a:r>
              <a:rPr lang="en-US" altLang="ko-KR" dirty="0"/>
              <a:t>, </a:t>
            </a:r>
            <a:r>
              <a:rPr lang="ko-KR" altLang="en-US" dirty="0"/>
              <a:t>계속성</a:t>
            </a:r>
            <a:r>
              <a:rPr lang="en-US" altLang="ko-KR" dirty="0"/>
              <a:t>, </a:t>
            </a:r>
            <a:r>
              <a:rPr lang="ko-KR" altLang="en-US" dirty="0"/>
              <a:t>확실성</a:t>
            </a:r>
            <a:r>
              <a:rPr lang="en-US" altLang="ko-KR" dirty="0"/>
              <a:t>, </a:t>
            </a:r>
            <a:r>
              <a:rPr lang="ko-KR" altLang="en-US" dirty="0" err="1"/>
              <a:t>원근성</a:t>
            </a:r>
            <a:r>
              <a:rPr lang="en-US" altLang="ko-KR" dirty="0"/>
              <a:t>, </a:t>
            </a:r>
            <a:r>
              <a:rPr lang="ko-KR" altLang="en-US" dirty="0"/>
              <a:t>생산성</a:t>
            </a:r>
            <a:r>
              <a:rPr lang="en-US" altLang="ko-KR" dirty="0"/>
              <a:t>, </a:t>
            </a:r>
            <a:r>
              <a:rPr lang="ko-KR" altLang="en-US" dirty="0"/>
              <a:t>순수성</a:t>
            </a:r>
            <a:r>
              <a:rPr lang="en-US" altLang="ko-KR" dirty="0"/>
              <a:t>, </a:t>
            </a:r>
            <a:r>
              <a:rPr lang="ko-KR" altLang="en-US" dirty="0"/>
              <a:t>규모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06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4452C-E115-46A8-A4D5-F8BC138D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쾌락 계산의 변수들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212CF6-FECE-4BFF-8540-296889DB3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강도</a:t>
            </a:r>
            <a:r>
              <a:rPr lang="en-US" altLang="ko-KR" dirty="0"/>
              <a:t>(intensity)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즐거움이 얼마나 </a:t>
            </a:r>
            <a:r>
              <a:rPr lang="ko-KR" altLang="en-US" dirty="0" err="1"/>
              <a:t>강한가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계속성</a:t>
            </a:r>
            <a:r>
              <a:rPr lang="en-US" altLang="ko-KR" dirty="0"/>
              <a:t>(duration) : </a:t>
            </a:r>
            <a:r>
              <a:rPr lang="ko-KR" altLang="en-US" dirty="0"/>
              <a:t>즐거움이 얼마나 지속되는가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확실성 또는 불확실성</a:t>
            </a:r>
            <a:r>
              <a:rPr lang="en-US" altLang="ko-KR" dirty="0"/>
              <a:t>(certainty or uncertainty) : </a:t>
            </a:r>
            <a:r>
              <a:rPr lang="ko-KR" altLang="en-US" dirty="0"/>
              <a:t>그것은</a:t>
            </a:r>
            <a:r>
              <a:rPr lang="en-US" altLang="ko-KR" dirty="0"/>
              <a:t> </a:t>
            </a:r>
            <a:r>
              <a:rPr lang="ko-KR" altLang="en-US" dirty="0"/>
              <a:t>기쁨이 발생할 것이라고 확신하는가</a:t>
            </a:r>
            <a:r>
              <a:rPr lang="en-US" altLang="ko-KR" dirty="0"/>
              <a:t>? </a:t>
            </a:r>
            <a:r>
              <a:rPr lang="ko-KR" altLang="en-US" dirty="0"/>
              <a:t>또는 가능성은 얼마나 되는가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원근성</a:t>
            </a:r>
            <a:r>
              <a:rPr lang="en-US" altLang="ko-KR" dirty="0"/>
              <a:t>(propinquity) : </a:t>
            </a:r>
            <a:r>
              <a:rPr lang="ko-KR" altLang="en-US" dirty="0"/>
              <a:t>얼마나 빨리 쾌락을 느끼는가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생산성</a:t>
            </a:r>
            <a:r>
              <a:rPr lang="en-US" altLang="ko-KR" dirty="0"/>
              <a:t>(fecundity) : </a:t>
            </a:r>
            <a:r>
              <a:rPr lang="ko-KR" altLang="en-US" dirty="0"/>
              <a:t>동일한 성향에 영향을 받을 확률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순수성</a:t>
            </a:r>
            <a:r>
              <a:rPr lang="en-US" altLang="ko-KR" dirty="0"/>
              <a:t>(purity) : </a:t>
            </a:r>
            <a:r>
              <a:rPr lang="ko-KR" altLang="en-US" dirty="0"/>
              <a:t>반대성향에</a:t>
            </a:r>
            <a:r>
              <a:rPr lang="en-US" altLang="ko-KR" dirty="0"/>
              <a:t> </a:t>
            </a:r>
            <a:r>
              <a:rPr lang="ko-KR" altLang="en-US" dirty="0"/>
              <a:t>영향 받지 않을 확률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규모</a:t>
            </a:r>
            <a:r>
              <a:rPr lang="en-US" altLang="ko-KR" dirty="0"/>
              <a:t>(extent) : </a:t>
            </a:r>
            <a:r>
              <a:rPr lang="ko-KR" altLang="en-US" dirty="0"/>
              <a:t>얼마나 많은 사람들이 영향을 받을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73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4109E-D963-43A9-8E6C-64373EFF3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벤담이</a:t>
            </a:r>
            <a:r>
              <a:rPr lang="ko-KR" altLang="en-US" dirty="0"/>
              <a:t> 주장하는 쾌락과 고통의 기준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55D842-E870-4070-916A-8517770C1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벤담은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도덕과 입법의 원리</a:t>
            </a:r>
            <a:r>
              <a:rPr lang="en-US" altLang="ko-KR" dirty="0"/>
              <a:t>&gt;</a:t>
            </a:r>
            <a:r>
              <a:rPr lang="ko-KR" altLang="en-US" dirty="0"/>
              <a:t>에서 </a:t>
            </a:r>
            <a:r>
              <a:rPr lang="en-US" altLang="ko-KR" dirty="0"/>
              <a:t>“</a:t>
            </a:r>
            <a:r>
              <a:rPr lang="ko-KR" altLang="en-US" dirty="0"/>
              <a:t>언젠가 동물에 대해서도 도덕적 지위를 인정하는 그런 날이 올지도 모른다</a:t>
            </a:r>
            <a:r>
              <a:rPr lang="en-US" altLang="ko-KR" dirty="0"/>
              <a:t>”</a:t>
            </a:r>
            <a:r>
              <a:rPr lang="ko-KR" altLang="en-US" dirty="0"/>
              <a:t>는 주장을 펼쳤다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이런 그의 입장은 현재 대표적인 응용 윤리학자 피터 </a:t>
            </a:r>
            <a:r>
              <a:rPr lang="ko-KR" altLang="en-US" dirty="0" err="1"/>
              <a:t>싱어에</a:t>
            </a:r>
            <a:r>
              <a:rPr lang="ko-KR" altLang="en-US" dirty="0"/>
              <a:t> 의해 계승되어 억압적이고 기업적인 형태의 가축 농장에서 고통을 받고 있는 동물들의 도덕적 지위를 인정해야 한다는 </a:t>
            </a:r>
            <a:r>
              <a:rPr lang="en-US" altLang="ko-KR" dirty="0"/>
              <a:t>‘</a:t>
            </a:r>
            <a:r>
              <a:rPr lang="ko-KR" altLang="en-US" dirty="0"/>
              <a:t>동물해방</a:t>
            </a:r>
            <a:r>
              <a:rPr lang="en-US" altLang="ko-KR" dirty="0"/>
              <a:t>’</a:t>
            </a:r>
            <a:r>
              <a:rPr lang="ko-KR" altLang="en-US" dirty="0"/>
              <a:t>의 가장 중요한 논거로 채택되고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26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교육 주제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423_TF03462902" id="{37C7465A-0B30-40AD-86A1-107F88771CFA}" vid="{348522F3-EFB3-4DF1-9BDE-0542B61299DB}"/>
    </a:ext>
  </a:extLst>
</a:theme>
</file>

<file path=ppt/theme/theme2.xml><?xml version="1.0" encoding="utf-8"?>
<a:theme xmlns:a="http://schemas.openxmlformats.org/drawingml/2006/main" name="Office 테마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2251</Words>
  <Application>Microsoft Office PowerPoint</Application>
  <PresentationFormat>와이드스크린</PresentationFormat>
  <Paragraphs>143</Paragraphs>
  <Slides>36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Malgun Gothic</vt:lpstr>
      <vt:lpstr>함초롬바탕</vt:lpstr>
      <vt:lpstr>Wingdings</vt:lpstr>
      <vt:lpstr>교육 주제 16x9</vt:lpstr>
      <vt:lpstr>인간과 철학</vt:lpstr>
      <vt:lpstr>3주차 수업  우리는 어떤 행동을 도덕적이라고 할 수 있는가?</vt:lpstr>
      <vt:lpstr>조디와 메리</vt:lpstr>
      <vt:lpstr>의무론적 윤리설에 따르면 </vt:lpstr>
      <vt:lpstr>공리주의</vt:lpstr>
      <vt:lpstr>공리주의가 중요하게 여기는 유용성이란?</vt:lpstr>
      <vt:lpstr>쾌락과 행복은 계산할 수 있다!!</vt:lpstr>
      <vt:lpstr>쾌락 계산의 변수들</vt:lpstr>
      <vt:lpstr>벤담이 주장하는 쾌락과 고통의 기준</vt:lpstr>
      <vt:lpstr>잠깐!!!!! 응보주의적 처벌의 관점</vt:lpstr>
      <vt:lpstr>판옵티콘 </vt:lpstr>
      <vt:lpstr>양적 공리주의 vs. 질적 공리주의</vt:lpstr>
      <vt:lpstr>결과주의 윤리설 : 행위공리주의와 규칙공리주의</vt:lpstr>
      <vt:lpstr>규칙공리주의가 등장하게 된 배경</vt:lpstr>
      <vt:lpstr>가장 낮은 수준의 경험 규칙</vt:lpstr>
      <vt:lpstr>중간 수준의 경험 규칙</vt:lpstr>
      <vt:lpstr>가장 높은 수준의 경험 규칙</vt:lpstr>
      <vt:lpstr>이 외의 규칙 공리주의의 규칙들</vt:lpstr>
      <vt:lpstr>공리주의자 벤담의 행복계산법</vt:lpstr>
      <vt:lpstr>&lt;어벤저스 인피니티워&gt;의 타노스,  과연 공리주의적 인물일까요?</vt:lpstr>
      <vt:lpstr>영화에 자주 등장하는 시나리오입니다.</vt:lpstr>
      <vt:lpstr>오늘 우리는 &lt;누구를 위한 투명사회인가?&gt;에 대해 간단하게 살펴보겠습니다.</vt:lpstr>
      <vt:lpstr>투명사회란 무엇인가?</vt:lpstr>
      <vt:lpstr>요즘처럼 투명성을 강조하는 때도 없는 것 같습니다</vt:lpstr>
      <vt:lpstr>누구를 위한 투명사회인가? 자기 자신?</vt:lpstr>
      <vt:lpstr>투명사회는 공리주의 사회에서 더욱 빛을 발합니다.</vt:lpstr>
      <vt:lpstr>투명성은 폭력이다.</vt:lpstr>
      <vt:lpstr>인간의 영혼은 무엇을 원하는가?</vt:lpstr>
      <vt:lpstr>프로이트의 정신구조 그림 : https://m.blog.naver.com/bbss007/221297417615</vt:lpstr>
      <vt:lpstr>개인의 자율성도 타인을 이해하지 않을 자유를 전제한다(18p)</vt:lpstr>
      <vt:lpstr>우리 사회는 투명사회를 지향하는가?</vt:lpstr>
      <vt:lpstr>오늘도 내가 자발적으로 제공한 개인정보 때문에…..</vt:lpstr>
      <vt:lpstr>나의 지출규모와 소비패턴은 나보다 카드회사가 더 잘 안다!</vt:lpstr>
      <vt:lpstr>디지털 기술을 이용한 성범죄자 조주빈, 그는 악마가 아니다</vt:lpstr>
      <vt:lpstr>오늘날의 투명성은 딜레마</vt:lpstr>
      <vt:lpstr>나만 아는 불투명성의 영혼의 삶을 위하여!!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현대사회의 삶과 윤리</dc:title>
  <dc:creator>강지은</dc:creator>
  <cp:lastModifiedBy>강지은</cp:lastModifiedBy>
  <cp:revision>25</cp:revision>
  <dcterms:created xsi:type="dcterms:W3CDTF">2020-03-31T02:45:17Z</dcterms:created>
  <dcterms:modified xsi:type="dcterms:W3CDTF">2024-07-13T14:04:36Z</dcterms:modified>
</cp:coreProperties>
</file>